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Economica"/>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bold.fntdata"/><Relationship Id="rId14" Type="http://schemas.openxmlformats.org/officeDocument/2006/relationships/slide" Target="slides/slide9.xml"/><Relationship Id="rId36" Type="http://schemas.openxmlformats.org/officeDocument/2006/relationships/font" Target="fonts/Economica-regular.fntdata"/><Relationship Id="rId17" Type="http://schemas.openxmlformats.org/officeDocument/2006/relationships/slide" Target="slides/slide12.xml"/><Relationship Id="rId39" Type="http://schemas.openxmlformats.org/officeDocument/2006/relationships/font" Target="fonts/Economica-boldItalic.fntdata"/><Relationship Id="rId16" Type="http://schemas.openxmlformats.org/officeDocument/2006/relationships/slide" Target="slides/slide11.xml"/><Relationship Id="rId38" Type="http://schemas.openxmlformats.org/officeDocument/2006/relationships/font" Target="fonts/Economic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la.org/advocacy/intfreedom/webinar/cpw18"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raryfreedomproject.org/lfi/details/" TargetMode="External"/><Relationship Id="rId3" Type="http://schemas.openxmlformats.org/officeDocument/2006/relationships/hyperlink" Target="https://libraryfreedomproject.org/lfi/detail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43a77ef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43a77ef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691e26d22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691e26d22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sources of internet access for some,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691e26d2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691e26d22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91e26d22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91e26d22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privacy audit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91e26d22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91e26d2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http://www.ala.org/advocacy/intfreedom/webinar/cpw18</a:t>
            </a:r>
            <a:r>
              <a:rPr lang="en"/>
              <a:t>    webinar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91e26d22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91e26d22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691e26d2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691e26d2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691e26d22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691e26d2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43a77ef2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43a77ef2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43a77ef2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43a77ef2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691e26d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691e26d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am I, and how did I get here.</a:t>
            </a:r>
            <a:endParaRPr/>
          </a:p>
          <a:p>
            <a:pPr indent="0" lvl="0" marL="0" rtl="0" algn="l">
              <a:spcBef>
                <a:spcPts val="0"/>
              </a:spcBef>
              <a:spcAft>
                <a:spcPts val="0"/>
              </a:spcAft>
              <a:buNone/>
            </a:pPr>
            <a:r>
              <a:rPr lang="en"/>
              <a:t>Hi, I’m Tucker Taylor.  I’ve worked as head of circulation at USC for a little under 30 years.  I’m super excited to be stretching out into this new area for me.  Maybe some of you have talked to me before about my other two loves, copyright and open access.  I’m also the chair of the Scholarly Communications Interest Group for SCLA if anyone has any interest in those issues, please hit me up after.  Privacy is a little out of my normal comfort zone, but it’s been a large part of my job the entire time, so in a way it’s a return home.  When I started my job, one of the first things I did was clean up a bunch of issues we had around privacy.  Purging old patron data, eliminating patron postcards for overdues, shredding old old slips,making sure the copier was not saving old scans.  We eventually added video </a:t>
            </a:r>
            <a:r>
              <a:rPr lang="en"/>
              <a:t>surveillance</a:t>
            </a:r>
            <a:r>
              <a:rPr lang="en"/>
              <a:t>, so there were decisions around that.  So in short, same stuff libraries have been doing forever, just doing the work to make patron data safe. </a:t>
            </a:r>
            <a:r>
              <a:rPr lang="en">
                <a:solidFill>
                  <a:schemeClr val="dk1"/>
                </a:solidFill>
              </a:rPr>
              <a:t>  I remember the first time I saw a vendor’s sign in for an ebook, I almost had a hissy fit.  I remember asking what was going on with the data but not being able to get either interest or an answer.  I kinda chalked it up, unfairly I’m sure, to circulation people being braver than our other sorts of librarians.  But I had plenty to do on my own so I decided it was someone else’s problem.  </a:t>
            </a:r>
            <a:r>
              <a:rPr lang="en"/>
              <a:t> When I started doing copyright and then open access presentations around the state, I immediately started getting about privacy because people conflated these issue, and I do conceded they are indeed related.  So I guess I’m tired of not having good answers to questions, as well as </a:t>
            </a:r>
            <a:r>
              <a:rPr lang="en"/>
              <a:t>realizing</a:t>
            </a:r>
            <a:r>
              <a:rPr lang="en"/>
              <a:t> that it’s everyone’s job including me, so I need to stop playing little red hen and get to work.  This is my first time presenting on these issues, so any feedback, particularly ways to make it better, is appreciated.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43a77ef2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43a77ef2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43a77ef2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43a77ef2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malware, password manager, master password, https, tor, encryption, social media, mobile, 2factor authentication, updating passwords, browser, extension, email, threat assessment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691e3b84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691e3b84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691e26d2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691e26d2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691e3b84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691e3b84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691e26d2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691e26d2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691e26d22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691e26d22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691e26d2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691e26d2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691e26d22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691e26d22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691e26d2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691e26d2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Put up a libguide, point people to good resources, displays, bring in speakers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91e26d2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91e26d2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the group to tell you what they think some library privacy issues 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691e3b84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691e3b84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91e26d2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91e26d2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group to tell you why we have not fixed it yet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691e26d2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691e26d2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43a77ef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43a77ef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43bb75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43bb75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saving data longer than you need to?  Do you save patron checkout records?  Do you shred hold slips and other internal documents that have patron data such as search lists?  Are your workstations so close together that people can see someone else type in a password?  Are you clear about who is videoing them and what you do with it?  What about scanner and photocoper memory?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43a77ef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43a77ef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highlight>
                  <a:srgbClr val="F7F4EC"/>
                </a:highlight>
              </a:rPr>
              <a:t>The confidential records may not be disclosed except to persons acting within the scope of their duties in the administration of the library or library system or persons authorized by the library patron to inspect his records, or in accordance with proper judicial order upon a finding that the disclosure of the records is necessary to protect public safety, to prosecute a crime, or upon showing of good cause before the presiding Judge in a civil matter.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43a77ef2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43a77ef2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1"/>
              </a:buClr>
              <a:buSzPts val="1400"/>
              <a:buFont typeface="Open Sans"/>
              <a:buChar char="○"/>
            </a:pPr>
            <a:r>
              <a:rPr lang="en" sz="1400" u="sng">
                <a:solidFill>
                  <a:schemeClr val="accent5"/>
                </a:solidFill>
                <a:latin typeface="Open Sans"/>
                <a:ea typeface="Open Sans"/>
                <a:cs typeface="Open Sans"/>
                <a:sym typeface="Open Sans"/>
                <a:hlinkClick r:id="rId2"/>
              </a:rPr>
              <a:t>Library Freedom Institute</a:t>
            </a:r>
            <a:endParaRPr sz="1400">
              <a:solidFill>
                <a:schemeClr val="dk1"/>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1"/>
              </a:buClr>
              <a:buSzPts val="1400"/>
              <a:buFont typeface="Open Sans"/>
              <a:buChar char="○"/>
            </a:pPr>
            <a:r>
              <a:rPr lang="en" sz="1400" u="sng">
                <a:solidFill>
                  <a:schemeClr val="accent5"/>
                </a:solidFill>
                <a:latin typeface="Open Sans"/>
                <a:ea typeface="Open Sans"/>
                <a:cs typeface="Open Sans"/>
                <a:sym typeface="Open Sans"/>
                <a:hlinkClick r:id="rId3"/>
              </a:rPr>
              <a:t>Data Privacy Project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sjpl.org/privacy/privacy-audit#acc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sjpl.org/privacy/our-privacy-policy"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ataprivacyproject.org/"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libraryfreedomproject.org/" TargetMode="External"/><Relationship Id="rId4" Type="http://schemas.openxmlformats.org/officeDocument/2006/relationships/hyperlink" Target="https://libraryfreedomproject.org/lfi/details/" TargetMode="External"/><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hooseprivacyeveryday.org/" TargetMode="External"/><Relationship Id="rId4" Type="http://schemas.openxmlformats.org/officeDocument/2006/relationships/hyperlink" Target="https://chooseprivacyeveryday.org/programs/programming-in-a-box/" TargetMode="External"/><Relationship Id="rId5"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leblibrary.com/online-self-defense" TargetMode="External"/><Relationship Id="rId4" Type="http://schemas.openxmlformats.org/officeDocument/2006/relationships/hyperlink" Target="https://libraryfreedomproject.org/" TargetMode="External"/><Relationship Id="rId5" Type="http://schemas.openxmlformats.org/officeDocument/2006/relationships/hyperlink" Target="https://ssd.eff.org/en" TargetMode="External"/><Relationship Id="rId6"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eff.org/privacybadger" TargetMode="External"/><Relationship Id="rId4" Type="http://schemas.openxmlformats.org/officeDocument/2006/relationships/hyperlink" Target="https://www.eff.org/https-everywhere" TargetMode="External"/><Relationship Id="rId9" Type="http://schemas.openxmlformats.org/officeDocument/2006/relationships/image" Target="../media/image24.png"/><Relationship Id="rId5" Type="http://schemas.openxmlformats.org/officeDocument/2006/relationships/hyperlink" Target="https://certbot.eff.org/" TargetMode="External"/><Relationship Id="rId6" Type="http://schemas.openxmlformats.org/officeDocument/2006/relationships/hyperlink" Target="https://duckduckgo.com/" TargetMode="External"/><Relationship Id="rId7" Type="http://schemas.openxmlformats.org/officeDocument/2006/relationships/hyperlink" Target="https://www.torproject.org/" TargetMode="External"/><Relationship Id="rId8" Type="http://schemas.openxmlformats.org/officeDocument/2006/relationships/hyperlink" Target="https://www.eff.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sjpl.org/vendor-privacy-polic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leblibrary.com/online-self-defense" TargetMode="External"/><Relationship Id="rId4" Type="http://schemas.openxmlformats.org/officeDocument/2006/relationships/hyperlink" Target="https://www.sjpl.org/privac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scstatehouse.gov/code/t60c004.php" TargetMode="External"/><Relationship Id="rId4" Type="http://schemas.openxmlformats.org/officeDocument/2006/relationships/hyperlink" Target="http://www.ala.org/advocacy/advleg/federallegislation/theusapatriotact" TargetMode="External"/><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ala.org/advocacy/privacy/guidelines/public-access-computer" TargetMode="External"/><Relationship Id="rId4" Type="http://schemas.openxmlformats.org/officeDocument/2006/relationships/hyperlink" Target="https://www.eff.org/deeplinks/2015/05/what-every-librarian-needs-know-about-https" TargetMode="External"/><Relationship Id="rId5" Type="http://schemas.openxmlformats.org/officeDocument/2006/relationships/hyperlink" Target="https://libraryfreedomproject.org/lfi/details/" TargetMode="External"/><Relationship Id="rId6" Type="http://schemas.openxmlformats.org/officeDocument/2006/relationships/hyperlink" Target="https://leblibrary.com/online-self-defense" TargetMode="External"/><Relationship Id="rId7" Type="http://schemas.openxmlformats.org/officeDocument/2006/relationships/hyperlink" Target="https://www.sjpl.org/vendor-privacy-policies" TargetMode="External"/><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Library Privacy 101</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Tucker Taylor </a:t>
            </a:r>
            <a:endParaRPr/>
          </a:p>
          <a:p>
            <a:pPr indent="0" lvl="0" marL="0" rtl="0" algn="ctr">
              <a:spcBef>
                <a:spcPts val="0"/>
              </a:spcBef>
              <a:spcAft>
                <a:spcPts val="0"/>
              </a:spcAft>
              <a:buNone/>
            </a:pPr>
            <a:r>
              <a:rPr lang="en"/>
              <a:t>@tuckytaylor</a:t>
            </a:r>
            <a:endParaRPr/>
          </a:p>
          <a:p>
            <a:pPr indent="0" lvl="0" marL="0" rtl="0" algn="ctr">
              <a:spcBef>
                <a:spcPts val="0"/>
              </a:spcBef>
              <a:spcAft>
                <a:spcPts val="0"/>
              </a:spcAft>
              <a:buNone/>
            </a:pPr>
            <a:r>
              <a:rPr lang="en"/>
              <a:t>November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idx="4294967295"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Awareness/Time/Resources/Priorities</a:t>
            </a:r>
            <a:endParaRPr/>
          </a:p>
        </p:txBody>
      </p:sp>
      <p:pic>
        <p:nvPicPr>
          <p:cNvPr id="123" name="Google Shape;123;p22"/>
          <p:cNvPicPr preferRelativeResize="0"/>
          <p:nvPr/>
        </p:nvPicPr>
        <p:blipFill>
          <a:blip r:embed="rId3">
            <a:alphaModFix/>
          </a:blip>
          <a:stretch>
            <a:fillRect/>
          </a:stretch>
        </p:blipFill>
        <p:spPr>
          <a:xfrm>
            <a:off x="1888132" y="1289362"/>
            <a:ext cx="5367737" cy="357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why us?</a:t>
            </a:r>
            <a:endParaRPr/>
          </a:p>
        </p:txBody>
      </p:sp>
      <p:sp>
        <p:nvSpPr>
          <p:cNvPr id="129" name="Google Shape;129;p23"/>
          <p:cNvSpPr txBox="1"/>
          <p:nvPr>
            <p:ph idx="1" type="body"/>
          </p:nvPr>
        </p:nvSpPr>
        <p:spPr>
          <a:xfrm>
            <a:off x="311700" y="1147225"/>
            <a:ext cx="3871800" cy="343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Information professionals</a:t>
            </a:r>
            <a:endParaRPr/>
          </a:p>
          <a:p>
            <a:pPr indent="-342900" lvl="0" marL="457200" rtl="0" algn="l">
              <a:spcBef>
                <a:spcPts val="0"/>
              </a:spcBef>
              <a:spcAft>
                <a:spcPts val="0"/>
              </a:spcAft>
              <a:buSzPts val="1800"/>
              <a:buChar char="●"/>
            </a:pPr>
            <a:r>
              <a:rPr lang="en"/>
              <a:t>Patrons can’t sign contracts with our vendors</a:t>
            </a:r>
            <a:endParaRPr/>
          </a:p>
          <a:p>
            <a:pPr indent="-342900" lvl="0" marL="457200" rtl="0" algn="l">
              <a:spcBef>
                <a:spcPts val="0"/>
              </a:spcBef>
              <a:spcAft>
                <a:spcPts val="0"/>
              </a:spcAft>
              <a:buSzPts val="1800"/>
              <a:buChar char="●"/>
            </a:pPr>
            <a:r>
              <a:rPr lang="en"/>
              <a:t>Help the powerless</a:t>
            </a:r>
            <a:endParaRPr/>
          </a:p>
          <a:p>
            <a:pPr indent="-342900" lvl="0" marL="457200" rtl="0" algn="l">
              <a:spcBef>
                <a:spcPts val="0"/>
              </a:spcBef>
              <a:spcAft>
                <a:spcPts val="0"/>
              </a:spcAft>
              <a:buSzPts val="1800"/>
              <a:buChar char="●"/>
            </a:pPr>
            <a:r>
              <a:rPr lang="en"/>
              <a:t>Good advocacy </a:t>
            </a:r>
            <a:endParaRPr/>
          </a:p>
          <a:p>
            <a:pPr indent="0" lvl="0" marL="457200" rtl="0" algn="l">
              <a:spcBef>
                <a:spcPts val="1600"/>
              </a:spcBef>
              <a:spcAft>
                <a:spcPts val="1600"/>
              </a:spcAft>
              <a:buNone/>
            </a:pPr>
            <a:r>
              <a:t/>
            </a:r>
            <a:endParaRPr/>
          </a:p>
        </p:txBody>
      </p:sp>
      <p:pic>
        <p:nvPicPr>
          <p:cNvPr id="130" name="Google Shape;130;p23"/>
          <p:cNvPicPr preferRelativeResize="0"/>
          <p:nvPr/>
        </p:nvPicPr>
        <p:blipFill>
          <a:blip r:embed="rId3">
            <a:alphaModFix/>
          </a:blip>
          <a:stretch>
            <a:fillRect/>
          </a:stretch>
        </p:blipFill>
        <p:spPr>
          <a:xfrm>
            <a:off x="4016325" y="1536200"/>
            <a:ext cx="4882050" cy="324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can a library do?</a:t>
            </a:r>
            <a:endParaRPr/>
          </a:p>
        </p:txBody>
      </p:sp>
      <p:sp>
        <p:nvSpPr>
          <p:cNvPr id="136" name="Google Shape;136;p24"/>
          <p:cNvSpPr txBox="1"/>
          <p:nvPr>
            <p:ph idx="1" type="body"/>
          </p:nvPr>
        </p:nvSpPr>
        <p:spPr>
          <a:xfrm>
            <a:off x="311700" y="1467600"/>
            <a:ext cx="5826300" cy="311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Privacy Audit</a:t>
            </a:r>
            <a:endParaRPr/>
          </a:p>
          <a:p>
            <a:pPr indent="-342900" lvl="0" marL="457200" rtl="0" algn="l">
              <a:spcBef>
                <a:spcPts val="0"/>
              </a:spcBef>
              <a:spcAft>
                <a:spcPts val="0"/>
              </a:spcAft>
              <a:buSzPts val="1800"/>
              <a:buChar char="●"/>
            </a:pPr>
            <a:r>
              <a:rPr lang="en"/>
              <a:t>Privacy Policy</a:t>
            </a:r>
            <a:endParaRPr/>
          </a:p>
          <a:p>
            <a:pPr indent="-342900" lvl="0" marL="457200" rtl="0" algn="l">
              <a:spcBef>
                <a:spcPts val="0"/>
              </a:spcBef>
              <a:spcAft>
                <a:spcPts val="0"/>
              </a:spcAft>
              <a:buSzPts val="1800"/>
              <a:buChar char="●"/>
            </a:pPr>
            <a:r>
              <a:rPr lang="en"/>
              <a:t>Educate Staff</a:t>
            </a:r>
            <a:endParaRPr/>
          </a:p>
          <a:p>
            <a:pPr indent="-342900" lvl="0" marL="457200" rtl="0" algn="l">
              <a:spcBef>
                <a:spcPts val="0"/>
              </a:spcBef>
              <a:spcAft>
                <a:spcPts val="0"/>
              </a:spcAft>
              <a:buSzPts val="1800"/>
              <a:buChar char="●"/>
            </a:pPr>
            <a:r>
              <a:rPr lang="en"/>
              <a:t>Promote Privacy</a:t>
            </a:r>
            <a:endParaRPr/>
          </a:p>
          <a:p>
            <a:pPr indent="-342900" lvl="0" marL="457200" rtl="0" algn="l">
              <a:spcBef>
                <a:spcPts val="0"/>
              </a:spcBef>
              <a:spcAft>
                <a:spcPts val="0"/>
              </a:spcAft>
              <a:buSzPts val="1800"/>
              <a:buChar char="●"/>
            </a:pPr>
            <a:r>
              <a:rPr lang="en"/>
              <a:t>Advocate for Privacy</a:t>
            </a:r>
            <a:endParaRPr/>
          </a:p>
        </p:txBody>
      </p:sp>
      <p:pic>
        <p:nvPicPr>
          <p:cNvPr id="137" name="Google Shape;137;p24"/>
          <p:cNvPicPr preferRelativeResize="0"/>
          <p:nvPr/>
        </p:nvPicPr>
        <p:blipFill>
          <a:blip r:embed="rId3">
            <a:alphaModFix/>
          </a:blip>
          <a:stretch>
            <a:fillRect/>
          </a:stretch>
        </p:blipFill>
        <p:spPr>
          <a:xfrm>
            <a:off x="6530300" y="1225229"/>
            <a:ext cx="2302008" cy="335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to do</a:t>
            </a:r>
            <a:endParaRPr/>
          </a:p>
        </p:txBody>
      </p:sp>
      <p:sp>
        <p:nvSpPr>
          <p:cNvPr id="143" name="Google Shape;143;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Privacy audit</a:t>
            </a:r>
            <a:endParaRPr baseline="-25000"/>
          </a:p>
        </p:txBody>
      </p:sp>
      <p:pic>
        <p:nvPicPr>
          <p:cNvPr id="144" name="Google Shape;144;p25"/>
          <p:cNvPicPr preferRelativeResize="0"/>
          <p:nvPr/>
        </p:nvPicPr>
        <p:blipFill>
          <a:blip r:embed="rId3">
            <a:alphaModFix/>
          </a:blip>
          <a:stretch>
            <a:fillRect/>
          </a:stretch>
        </p:blipFill>
        <p:spPr>
          <a:xfrm>
            <a:off x="3818775" y="1771650"/>
            <a:ext cx="5013527" cy="280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Privacy Audit (ALA)</a:t>
            </a:r>
            <a:endParaRPr/>
          </a:p>
        </p:txBody>
      </p:sp>
      <p:sp>
        <p:nvSpPr>
          <p:cNvPr id="150" name="Google Shape;150;p2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privacy audit provides a library opportunity to examine: </a:t>
            </a:r>
            <a:endParaRPr/>
          </a:p>
          <a:p>
            <a:pPr indent="-342900" lvl="0" marL="914400" rtl="0" algn="l">
              <a:spcBef>
                <a:spcPts val="1600"/>
              </a:spcBef>
              <a:spcAft>
                <a:spcPts val="0"/>
              </a:spcAft>
              <a:buSzPts val="1800"/>
              <a:buChar char="●"/>
            </a:pPr>
            <a:r>
              <a:rPr lang="en"/>
              <a:t>how privacy matters are handled at all levels</a:t>
            </a:r>
            <a:endParaRPr/>
          </a:p>
          <a:p>
            <a:pPr indent="-342900" lvl="0" marL="914400" rtl="0" algn="l">
              <a:spcBef>
                <a:spcPts val="0"/>
              </a:spcBef>
              <a:spcAft>
                <a:spcPts val="0"/>
              </a:spcAft>
              <a:buSzPts val="1800"/>
              <a:buChar char="●"/>
            </a:pPr>
            <a:r>
              <a:rPr lang="en"/>
              <a:t>the flow and storage of data</a:t>
            </a:r>
            <a:endParaRPr/>
          </a:p>
          <a:p>
            <a:pPr indent="-342900" lvl="0" marL="914400" rtl="0" algn="l">
              <a:spcBef>
                <a:spcPts val="0"/>
              </a:spcBef>
              <a:spcAft>
                <a:spcPts val="0"/>
              </a:spcAft>
              <a:buSzPts val="1800"/>
              <a:buChar char="●"/>
            </a:pPr>
            <a:r>
              <a:rPr lang="en"/>
              <a:t>the role data plays within the organization</a:t>
            </a:r>
            <a:endParaRPr/>
          </a:p>
          <a:p>
            <a:pPr indent="-342900" lvl="0" marL="914400" rtl="0" algn="l">
              <a:spcBef>
                <a:spcPts val="0"/>
              </a:spcBef>
              <a:spcAft>
                <a:spcPts val="0"/>
              </a:spcAft>
              <a:buSzPts val="1800"/>
              <a:buChar char="●"/>
            </a:pPr>
            <a:r>
              <a:rPr lang="en"/>
              <a:t>staff training about privacy matters</a:t>
            </a:r>
            <a:endParaRPr/>
          </a:p>
          <a:p>
            <a:pPr indent="-342900" lvl="0" marL="914400" rtl="0" algn="l">
              <a:spcBef>
                <a:spcPts val="0"/>
              </a:spcBef>
              <a:spcAft>
                <a:spcPts val="0"/>
              </a:spcAft>
              <a:buSzPts val="1800"/>
              <a:buChar char="●"/>
            </a:pPr>
            <a:r>
              <a:rPr lang="en"/>
              <a:t>existing and needed privacy policies</a:t>
            </a:r>
            <a:endParaRPr/>
          </a:p>
          <a:p>
            <a:pPr indent="0" lvl="0" marL="1371600" rtl="0" algn="l">
              <a:spcBef>
                <a:spcPts val="1600"/>
              </a:spcBef>
              <a:spcAft>
                <a:spcPts val="0"/>
              </a:spcAft>
              <a:buNone/>
            </a:pPr>
            <a:r>
              <a:rPr lang="en"/>
              <a:t>REMEMBER: This is a process, not a one-shot project, AND it will scale differently, depending on your library.</a:t>
            </a:r>
            <a:endParaRPr/>
          </a:p>
          <a:p>
            <a:pPr indent="-342900" lvl="0" marL="457200" rtl="0" algn="l">
              <a:spcBef>
                <a:spcPts val="1600"/>
              </a:spcBef>
              <a:spcAft>
                <a:spcPts val="0"/>
              </a:spcAft>
              <a:buSzPts val="1800"/>
              <a:buChar char="●"/>
            </a:pPr>
            <a:r>
              <a:rPr lang="en" u="sng">
                <a:solidFill>
                  <a:schemeClr val="hlink"/>
                </a:solidFill>
                <a:hlinkClick r:id="rId3"/>
              </a:rPr>
              <a:t>San Jose Public Library Privacy Audit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Does the ALA Privacy Audit Cover?</a:t>
            </a:r>
            <a:endParaRPr/>
          </a:p>
        </p:txBody>
      </p:sp>
      <p:sp>
        <p:nvSpPr>
          <p:cNvPr id="156" name="Google Shape;156;p27"/>
          <p:cNvSpPr txBox="1"/>
          <p:nvPr>
            <p:ph idx="1" type="body"/>
          </p:nvPr>
        </p:nvSpPr>
        <p:spPr>
          <a:xfrm>
            <a:off x="229000" y="1372700"/>
            <a:ext cx="8520600" cy="317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E-book Lending and Digital Content Vendors</a:t>
            </a:r>
            <a:endParaRPr/>
          </a:p>
          <a:p>
            <a:pPr indent="-342900" lvl="0" marL="457200" rtl="0" algn="l">
              <a:spcBef>
                <a:spcPts val="0"/>
              </a:spcBef>
              <a:spcAft>
                <a:spcPts val="0"/>
              </a:spcAft>
              <a:buSzPts val="1800"/>
              <a:buChar char="●"/>
            </a:pPr>
            <a:r>
              <a:rPr lang="en"/>
              <a:t>Data Exchange Between Networked Devices and Services</a:t>
            </a:r>
            <a:endParaRPr/>
          </a:p>
          <a:p>
            <a:pPr indent="-342900" lvl="0" marL="457200" rtl="0" algn="l">
              <a:spcBef>
                <a:spcPts val="0"/>
              </a:spcBef>
              <a:spcAft>
                <a:spcPts val="0"/>
              </a:spcAft>
              <a:buSzPts val="1800"/>
              <a:buChar char="●"/>
            </a:pPr>
            <a:r>
              <a:rPr lang="en"/>
              <a:t>Public Access Computers and Networks</a:t>
            </a:r>
            <a:endParaRPr/>
          </a:p>
          <a:p>
            <a:pPr indent="-342900" lvl="0" marL="457200" rtl="0" algn="l">
              <a:spcBef>
                <a:spcPts val="0"/>
              </a:spcBef>
              <a:spcAft>
                <a:spcPts val="0"/>
              </a:spcAft>
              <a:buSzPts val="1800"/>
              <a:buChar char="●"/>
            </a:pPr>
            <a:r>
              <a:rPr lang="en"/>
              <a:t>Library Websites, OPACs, and Discovery Services</a:t>
            </a:r>
            <a:endParaRPr/>
          </a:p>
          <a:p>
            <a:pPr indent="-342900" lvl="0" marL="457200" rtl="0" algn="l">
              <a:spcBef>
                <a:spcPts val="0"/>
              </a:spcBef>
              <a:spcAft>
                <a:spcPts val="0"/>
              </a:spcAft>
              <a:buSzPts val="1800"/>
              <a:buChar char="●"/>
            </a:pPr>
            <a:r>
              <a:rPr lang="en"/>
              <a:t>Library Management Systems</a:t>
            </a:r>
            <a:endParaRPr/>
          </a:p>
          <a:p>
            <a:pPr indent="-342900" lvl="0" marL="457200" rtl="0" algn="l">
              <a:spcBef>
                <a:spcPts val="0"/>
              </a:spcBef>
              <a:spcAft>
                <a:spcPts val="0"/>
              </a:spcAft>
              <a:buSzPts val="1800"/>
              <a:buChar char="●"/>
            </a:pPr>
            <a:r>
              <a:rPr lang="en"/>
              <a:t>Students in K-12 Schools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ALA Privacy Toolkit</a:t>
            </a:r>
            <a:endParaRPr/>
          </a:p>
        </p:txBody>
      </p:sp>
      <p:sp>
        <p:nvSpPr>
          <p:cNvPr id="162" name="Google Shape;162;p2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Privacy &amp; the Law</a:t>
            </a:r>
            <a:endParaRPr/>
          </a:p>
          <a:p>
            <a:pPr indent="-342900" lvl="0" marL="457200" rtl="0" algn="l">
              <a:spcBef>
                <a:spcPts val="0"/>
              </a:spcBef>
              <a:spcAft>
                <a:spcPts val="0"/>
              </a:spcAft>
              <a:buSzPts val="1800"/>
              <a:buChar char="●"/>
            </a:pPr>
            <a:r>
              <a:rPr lang="en"/>
              <a:t>Privacy Principles</a:t>
            </a:r>
            <a:endParaRPr/>
          </a:p>
          <a:p>
            <a:pPr indent="-342900" lvl="0" marL="457200" rtl="0" algn="l">
              <a:spcBef>
                <a:spcPts val="0"/>
              </a:spcBef>
              <a:spcAft>
                <a:spcPts val="0"/>
              </a:spcAft>
              <a:buSzPts val="1800"/>
              <a:buChar char="●"/>
            </a:pPr>
            <a:r>
              <a:rPr lang="en"/>
              <a:t>Writing a Privacy Policy</a:t>
            </a:r>
            <a:endParaRPr/>
          </a:p>
          <a:p>
            <a:pPr indent="-342900" lvl="0" marL="457200" rtl="0" algn="l">
              <a:spcBef>
                <a:spcPts val="0"/>
              </a:spcBef>
              <a:spcAft>
                <a:spcPts val="0"/>
              </a:spcAft>
              <a:buSzPts val="1800"/>
              <a:buChar char="●"/>
            </a:pPr>
            <a:r>
              <a:rPr lang="en"/>
              <a:t>Privacy Audits </a:t>
            </a:r>
            <a:endParaRPr/>
          </a:p>
          <a:p>
            <a:pPr indent="-342900" lvl="0" marL="457200" rtl="0" algn="l">
              <a:spcBef>
                <a:spcPts val="0"/>
              </a:spcBef>
              <a:spcAft>
                <a:spcPts val="0"/>
              </a:spcAft>
              <a:buSzPts val="1800"/>
              <a:buChar char="●"/>
            </a:pPr>
            <a:r>
              <a:rPr lang="en"/>
              <a:t>Implementing Policies and Procedures</a:t>
            </a:r>
            <a:endParaRPr/>
          </a:p>
          <a:p>
            <a:pPr indent="-342900" lvl="0" marL="457200" rtl="0" algn="l">
              <a:spcBef>
                <a:spcPts val="0"/>
              </a:spcBef>
              <a:spcAft>
                <a:spcPts val="0"/>
              </a:spcAft>
              <a:buSzPts val="1800"/>
              <a:buChar char="●"/>
            </a:pPr>
            <a:r>
              <a:rPr lang="en"/>
              <a:t>Talking Points</a:t>
            </a:r>
            <a:endParaRPr/>
          </a:p>
          <a:p>
            <a:pPr indent="-342900" lvl="0" marL="457200" rtl="0" algn="l">
              <a:spcBef>
                <a:spcPts val="0"/>
              </a:spcBef>
              <a:spcAft>
                <a:spcPts val="0"/>
              </a:spcAft>
              <a:buSzPts val="1800"/>
              <a:buChar char="●"/>
            </a:pPr>
            <a:r>
              <a:rPr lang="en"/>
              <a:t>Answering Tough Questions</a:t>
            </a:r>
            <a:endParaRPr/>
          </a:p>
          <a:p>
            <a:pPr indent="-342900" lvl="0" marL="457200" rtl="0" algn="l">
              <a:spcBef>
                <a:spcPts val="0"/>
              </a:spcBef>
              <a:spcAft>
                <a:spcPts val="0"/>
              </a:spcAft>
              <a:buSzPts val="1800"/>
              <a:buChar char="●"/>
            </a:pPr>
            <a:r>
              <a:rPr lang="en"/>
              <a:t>What ALA is Doing</a:t>
            </a:r>
            <a:endParaRPr/>
          </a:p>
        </p:txBody>
      </p:sp>
      <p:pic>
        <p:nvPicPr>
          <p:cNvPr id="163" name="Google Shape;163;p28"/>
          <p:cNvPicPr preferRelativeResize="0"/>
          <p:nvPr/>
        </p:nvPicPr>
        <p:blipFill>
          <a:blip r:embed="rId3">
            <a:alphaModFix/>
          </a:blip>
          <a:stretch>
            <a:fillRect/>
          </a:stretch>
        </p:blipFill>
        <p:spPr>
          <a:xfrm>
            <a:off x="5715450" y="518050"/>
            <a:ext cx="2731250" cy="3727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Privacy Policy</a:t>
            </a:r>
            <a:endParaRPr/>
          </a:p>
        </p:txBody>
      </p:sp>
      <p:sp>
        <p:nvSpPr>
          <p:cNvPr id="169" name="Google Shape;169;p29"/>
          <p:cNvSpPr txBox="1"/>
          <p:nvPr>
            <p:ph idx="1" type="body"/>
          </p:nvPr>
        </p:nvSpPr>
        <p:spPr>
          <a:xfrm>
            <a:off x="311700" y="1152475"/>
            <a:ext cx="8520600" cy="37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San Jose Public Library Privacy Policy</a:t>
            </a:r>
            <a:endParaRPr/>
          </a:p>
          <a:p>
            <a:pPr indent="-342900" lvl="0" marL="457200" rtl="0" algn="l">
              <a:lnSpc>
                <a:spcPct val="110000"/>
              </a:lnSpc>
              <a:spcBef>
                <a:spcPts val="1600"/>
              </a:spcBef>
              <a:spcAft>
                <a:spcPts val="0"/>
              </a:spcAft>
              <a:buSzPts val="1800"/>
              <a:buChar char="●"/>
            </a:pPr>
            <a:r>
              <a:rPr lang="en">
                <a:solidFill>
                  <a:srgbClr val="333333"/>
                </a:solidFill>
              </a:rPr>
              <a:t>Commitment to Privacy</a:t>
            </a:r>
            <a:endParaRPr>
              <a:solidFill>
                <a:srgbClr val="333333"/>
              </a:solidFill>
            </a:endParaRPr>
          </a:p>
          <a:p>
            <a:pPr indent="-342900" lvl="0" marL="457200" rtl="0" algn="l">
              <a:lnSpc>
                <a:spcPct val="110000"/>
              </a:lnSpc>
              <a:spcBef>
                <a:spcPts val="0"/>
              </a:spcBef>
              <a:spcAft>
                <a:spcPts val="0"/>
              </a:spcAft>
              <a:buSzPts val="1800"/>
              <a:buChar char="●"/>
            </a:pPr>
            <a:r>
              <a:rPr lang="en">
                <a:solidFill>
                  <a:srgbClr val="333333"/>
                </a:solidFill>
              </a:rPr>
              <a:t>What information do we collect?</a:t>
            </a:r>
            <a:endParaRPr>
              <a:solidFill>
                <a:srgbClr val="333333"/>
              </a:solidFill>
            </a:endParaRPr>
          </a:p>
          <a:p>
            <a:pPr indent="-317500" lvl="1" marL="914400" rtl="0" algn="l">
              <a:spcBef>
                <a:spcPts val="0"/>
              </a:spcBef>
              <a:spcAft>
                <a:spcPts val="0"/>
              </a:spcAft>
              <a:buSzPts val="1400"/>
              <a:buChar char="○"/>
            </a:pPr>
            <a:r>
              <a:rPr lang="en"/>
              <a:t>Records retention</a:t>
            </a:r>
            <a:endParaRPr/>
          </a:p>
          <a:p>
            <a:pPr indent="-317500" lvl="1" marL="914400" rtl="0" algn="l">
              <a:spcBef>
                <a:spcPts val="0"/>
              </a:spcBef>
              <a:spcAft>
                <a:spcPts val="0"/>
              </a:spcAft>
              <a:buSzPts val="1400"/>
              <a:buChar char="○"/>
            </a:pPr>
            <a:r>
              <a:rPr lang="en"/>
              <a:t>List out to vendor policies</a:t>
            </a:r>
            <a:endParaRPr/>
          </a:p>
          <a:p>
            <a:pPr indent="-342900" lvl="0" marL="457200" rtl="0" algn="l">
              <a:spcBef>
                <a:spcPts val="0"/>
              </a:spcBef>
              <a:spcAft>
                <a:spcPts val="0"/>
              </a:spcAft>
              <a:buSzPts val="1800"/>
              <a:buChar char="●"/>
            </a:pPr>
            <a:r>
              <a:rPr lang="en"/>
              <a:t>Who has access to information</a:t>
            </a:r>
            <a:endParaRPr/>
          </a:p>
          <a:p>
            <a:pPr indent="-342900" lvl="0" marL="457200" rtl="0" algn="l">
              <a:spcBef>
                <a:spcPts val="0"/>
              </a:spcBef>
              <a:spcAft>
                <a:spcPts val="0"/>
              </a:spcAft>
              <a:buSzPts val="1800"/>
              <a:buChar char="●"/>
            </a:pPr>
            <a:r>
              <a:rPr lang="en"/>
              <a:t>Protecting children’s privacy</a:t>
            </a:r>
            <a:endParaRPr/>
          </a:p>
          <a:p>
            <a:pPr indent="-342900" lvl="0" marL="457200" rtl="0" algn="l">
              <a:spcBef>
                <a:spcPts val="0"/>
              </a:spcBef>
              <a:spcAft>
                <a:spcPts val="0"/>
              </a:spcAft>
              <a:buSzPts val="1800"/>
              <a:buChar char="●"/>
            </a:pPr>
            <a:r>
              <a:rPr lang="en"/>
              <a:t>Website and Public Computers</a:t>
            </a:r>
            <a:endParaRPr/>
          </a:p>
          <a:p>
            <a:pPr indent="-317500" lvl="1" marL="914400" rtl="0" algn="l">
              <a:spcBef>
                <a:spcPts val="0"/>
              </a:spcBef>
              <a:spcAft>
                <a:spcPts val="0"/>
              </a:spcAft>
              <a:buSzPts val="1400"/>
              <a:buChar char="○"/>
            </a:pPr>
            <a:r>
              <a:rPr lang="en"/>
              <a:t>Cookies, HTTPS, public computers, other data security</a:t>
            </a:r>
            <a:endParaRPr/>
          </a:p>
          <a:p>
            <a:pPr indent="-342900" lvl="0" marL="457200" rtl="0" algn="l">
              <a:lnSpc>
                <a:spcPct val="110000"/>
              </a:lnSpc>
              <a:spcBef>
                <a:spcPts val="0"/>
              </a:spcBef>
              <a:spcAft>
                <a:spcPts val="0"/>
              </a:spcAft>
              <a:buSzPts val="1800"/>
              <a:buChar char="●"/>
            </a:pPr>
            <a:r>
              <a:rPr lang="en">
                <a:solidFill>
                  <a:srgbClr val="333333"/>
                </a:solidFill>
              </a:rPr>
              <a:t>Surveillance</a:t>
            </a:r>
            <a:endParaRPr>
              <a:solidFill>
                <a:srgbClr val="333333"/>
              </a:solidFill>
            </a:endParaRPr>
          </a:p>
          <a:p>
            <a:pPr indent="-342900" lvl="0" marL="457200" rtl="0" algn="l">
              <a:spcBef>
                <a:spcPts val="0"/>
              </a:spcBef>
              <a:spcAft>
                <a:spcPts val="0"/>
              </a:spcAft>
              <a:buSzPts val="1800"/>
              <a:buChar char="●"/>
            </a:pPr>
            <a:r>
              <a:rPr lang="en"/>
              <a:t>Law enforcement</a:t>
            </a:r>
            <a:endParaRPr/>
          </a:p>
        </p:txBody>
      </p:sp>
      <p:pic>
        <p:nvPicPr>
          <p:cNvPr id="170" name="Google Shape;170;p29"/>
          <p:cNvPicPr preferRelativeResize="0"/>
          <p:nvPr/>
        </p:nvPicPr>
        <p:blipFill>
          <a:blip r:embed="rId4">
            <a:alphaModFix/>
          </a:blip>
          <a:stretch>
            <a:fillRect/>
          </a:stretch>
        </p:blipFill>
        <p:spPr>
          <a:xfrm>
            <a:off x="5902075" y="812763"/>
            <a:ext cx="3078250" cy="35179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Educate Staff</a:t>
            </a:r>
            <a:endParaRPr/>
          </a:p>
        </p:txBody>
      </p:sp>
      <p:sp>
        <p:nvSpPr>
          <p:cNvPr id="176" name="Google Shape;176;p3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7" name="Google Shape;177;p30">
            <a:hlinkClick r:id="rId3"/>
          </p:cNvPr>
          <p:cNvPicPr preferRelativeResize="0"/>
          <p:nvPr/>
        </p:nvPicPr>
        <p:blipFill>
          <a:blip r:embed="rId4">
            <a:alphaModFix/>
          </a:blip>
          <a:stretch>
            <a:fillRect/>
          </a:stretch>
        </p:blipFill>
        <p:spPr>
          <a:xfrm>
            <a:off x="552450" y="1914525"/>
            <a:ext cx="8039100" cy="1314450"/>
          </a:xfrm>
          <a:prstGeom prst="rect">
            <a:avLst/>
          </a:prstGeom>
          <a:noFill/>
          <a:ln>
            <a:noFill/>
          </a:ln>
        </p:spPr>
      </p:pic>
      <p:sp>
        <p:nvSpPr>
          <p:cNvPr id="178" name="Google Shape;178;p30"/>
          <p:cNvSpPr txBox="1"/>
          <p:nvPr/>
        </p:nvSpPr>
        <p:spPr>
          <a:xfrm>
            <a:off x="311700" y="3228975"/>
            <a:ext cx="8520600" cy="131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latin typeface="Times New Roman"/>
                <a:ea typeface="Times New Roman"/>
                <a:cs typeface="Times New Roman"/>
                <a:sym typeface="Times New Roman"/>
              </a:rPr>
              <a:t>Teaches librarians </a:t>
            </a:r>
            <a:r>
              <a:rPr lang="en">
                <a:solidFill>
                  <a:srgbClr val="333333"/>
                </a:solidFill>
                <a:highlight>
                  <a:srgbClr val="FFFFFF"/>
                </a:highlight>
                <a:latin typeface="Times New Roman"/>
                <a:ea typeface="Times New Roman"/>
                <a:cs typeface="Times New Roman"/>
                <a:sym typeface="Times New Roman"/>
              </a:rPr>
              <a:t>how information travels and is shared online, what risks users commonly encounter online, and how libraries can better protect patron privacy.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Educate Staff</a:t>
            </a:r>
            <a:endParaRPr/>
          </a:p>
        </p:txBody>
      </p:sp>
      <p:sp>
        <p:nvSpPr>
          <p:cNvPr id="184" name="Google Shape;184;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Library Freedom Project</a:t>
            </a:r>
            <a:endParaRPr/>
          </a:p>
          <a:p>
            <a:pPr indent="-317500" lvl="1" marL="914400" rtl="0" algn="l">
              <a:spcBef>
                <a:spcPts val="0"/>
              </a:spcBef>
              <a:spcAft>
                <a:spcPts val="0"/>
              </a:spcAft>
              <a:buSzPts val="1400"/>
              <a:buChar char="○"/>
            </a:pPr>
            <a:r>
              <a:rPr lang="en" u="sng">
                <a:solidFill>
                  <a:schemeClr val="hlink"/>
                </a:solidFill>
                <a:hlinkClick r:id="rId4"/>
              </a:rPr>
              <a:t>Library Freedom Institute</a:t>
            </a:r>
            <a:endParaRPr/>
          </a:p>
        </p:txBody>
      </p:sp>
      <p:pic>
        <p:nvPicPr>
          <p:cNvPr id="185" name="Google Shape;185;p31"/>
          <p:cNvPicPr preferRelativeResize="0"/>
          <p:nvPr/>
        </p:nvPicPr>
        <p:blipFill>
          <a:blip r:embed="rId5">
            <a:alphaModFix/>
          </a:blip>
          <a:stretch>
            <a:fillRect/>
          </a:stretch>
        </p:blipFill>
        <p:spPr>
          <a:xfrm>
            <a:off x="3694075" y="1654284"/>
            <a:ext cx="5022650" cy="277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2663238" y="166712"/>
            <a:ext cx="3817525" cy="4810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Promote and Advocate Privacy</a:t>
            </a:r>
            <a:endParaRPr/>
          </a:p>
        </p:txBody>
      </p:sp>
      <p:sp>
        <p:nvSpPr>
          <p:cNvPr id="191" name="Google Shape;191;p3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Choose Privacy Week</a:t>
            </a:r>
            <a:r>
              <a:rPr lang="en"/>
              <a:t> (May)</a:t>
            </a:r>
            <a:endParaRPr/>
          </a:p>
          <a:p>
            <a:pPr indent="-317500" lvl="1" marL="914400" rtl="0" algn="l">
              <a:spcBef>
                <a:spcPts val="0"/>
              </a:spcBef>
              <a:spcAft>
                <a:spcPts val="0"/>
              </a:spcAft>
              <a:buSzPts val="1400"/>
              <a:buChar char="○"/>
            </a:pPr>
            <a:r>
              <a:rPr lang="en" u="sng">
                <a:solidFill>
                  <a:schemeClr val="hlink"/>
                </a:solidFill>
                <a:hlinkClick r:id="rId4"/>
              </a:rPr>
              <a:t>Programming in a box</a:t>
            </a:r>
            <a:endParaRPr/>
          </a:p>
          <a:p>
            <a:pPr indent="-342900" lvl="0" marL="457200" rtl="0" algn="l">
              <a:spcBef>
                <a:spcPts val="0"/>
              </a:spcBef>
              <a:spcAft>
                <a:spcPts val="0"/>
              </a:spcAft>
              <a:buSzPts val="1800"/>
              <a:buChar char="●"/>
            </a:pPr>
            <a:r>
              <a:rPr lang="en"/>
              <a:t>Host a speaker</a:t>
            </a:r>
            <a:endParaRPr/>
          </a:p>
          <a:p>
            <a:pPr indent="-342900" lvl="0" marL="457200" rtl="0" algn="l">
              <a:spcBef>
                <a:spcPts val="0"/>
              </a:spcBef>
              <a:spcAft>
                <a:spcPts val="0"/>
              </a:spcAft>
              <a:buSzPts val="1800"/>
              <a:buChar char="●"/>
            </a:pPr>
            <a:r>
              <a:rPr lang="en"/>
              <a:t>Libguide</a:t>
            </a:r>
            <a:endParaRPr/>
          </a:p>
          <a:p>
            <a:pPr indent="-342900" lvl="0" marL="457200" rtl="0" algn="l">
              <a:spcBef>
                <a:spcPts val="0"/>
              </a:spcBef>
              <a:spcAft>
                <a:spcPts val="0"/>
              </a:spcAft>
              <a:buSzPts val="1800"/>
              <a:buChar char="●"/>
            </a:pPr>
            <a:r>
              <a:rPr lang="en"/>
              <a:t>Workshops</a:t>
            </a:r>
            <a:endParaRPr/>
          </a:p>
          <a:p>
            <a:pPr indent="-342900" lvl="0" marL="457200" rtl="0" algn="l">
              <a:spcBef>
                <a:spcPts val="0"/>
              </a:spcBef>
              <a:spcAft>
                <a:spcPts val="0"/>
              </a:spcAft>
              <a:buSzPts val="1800"/>
              <a:buChar char="●"/>
            </a:pPr>
            <a:r>
              <a:rPr lang="en"/>
              <a:t>Talk to your board or </a:t>
            </a:r>
            <a:r>
              <a:rPr lang="en"/>
              <a:t>governing</a:t>
            </a:r>
            <a:r>
              <a:rPr lang="en"/>
              <a:t> body</a:t>
            </a:r>
            <a:endParaRPr/>
          </a:p>
          <a:p>
            <a:pPr indent="-342900" lvl="0" marL="457200" rtl="0" algn="l">
              <a:spcBef>
                <a:spcPts val="0"/>
              </a:spcBef>
              <a:spcAft>
                <a:spcPts val="0"/>
              </a:spcAft>
              <a:buSzPts val="1800"/>
              <a:buChar char="●"/>
            </a:pPr>
            <a:r>
              <a:rPr lang="en"/>
              <a:t>Join SCLA</a:t>
            </a:r>
            <a:endParaRPr/>
          </a:p>
          <a:p>
            <a:pPr indent="-342900" lvl="0" marL="457200" rtl="0" algn="l">
              <a:spcBef>
                <a:spcPts val="0"/>
              </a:spcBef>
              <a:spcAft>
                <a:spcPts val="0"/>
              </a:spcAft>
              <a:buSzPts val="1800"/>
              <a:buChar char="●"/>
            </a:pPr>
            <a:r>
              <a:rPr lang="en"/>
              <a:t>Ask your vendors about their policies</a:t>
            </a:r>
            <a:endParaRPr/>
          </a:p>
          <a:p>
            <a:pPr indent="-342900" lvl="0" marL="457200" rtl="0" algn="l">
              <a:spcBef>
                <a:spcPts val="0"/>
              </a:spcBef>
              <a:spcAft>
                <a:spcPts val="0"/>
              </a:spcAft>
              <a:buSzPts val="1800"/>
              <a:buChar char="●"/>
            </a:pPr>
            <a:r>
              <a:rPr lang="en"/>
              <a:t>Be more transparent with your users</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92" name="Google Shape;192;p32"/>
          <p:cNvPicPr preferRelativeResize="0"/>
          <p:nvPr/>
        </p:nvPicPr>
        <p:blipFill>
          <a:blip r:embed="rId5">
            <a:alphaModFix/>
          </a:blip>
          <a:stretch>
            <a:fillRect/>
          </a:stretch>
        </p:blipFill>
        <p:spPr>
          <a:xfrm>
            <a:off x="4955350" y="2035200"/>
            <a:ext cx="4059000" cy="2544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Educate Users</a:t>
            </a:r>
            <a:endParaRPr/>
          </a:p>
        </p:txBody>
      </p:sp>
      <p:sp>
        <p:nvSpPr>
          <p:cNvPr id="198" name="Google Shape;198;p3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Lebanon Public Library</a:t>
            </a:r>
            <a:endParaRPr/>
          </a:p>
          <a:p>
            <a:pPr indent="-342900" lvl="0" marL="457200" rtl="0" algn="l">
              <a:spcBef>
                <a:spcPts val="0"/>
              </a:spcBef>
              <a:spcAft>
                <a:spcPts val="0"/>
              </a:spcAft>
              <a:buSzPts val="1800"/>
              <a:buChar char="●"/>
            </a:pPr>
            <a:r>
              <a:rPr lang="en" u="sng">
                <a:solidFill>
                  <a:schemeClr val="hlink"/>
                </a:solidFill>
                <a:hlinkClick r:id="rId4"/>
              </a:rPr>
              <a:t>Library Freedom Project</a:t>
            </a:r>
            <a:endParaRPr/>
          </a:p>
          <a:p>
            <a:pPr indent="-317500" lvl="1" marL="914400" rtl="0" algn="l">
              <a:spcBef>
                <a:spcPts val="0"/>
              </a:spcBef>
              <a:spcAft>
                <a:spcPts val="0"/>
              </a:spcAft>
              <a:buSzPts val="1400"/>
              <a:buChar char="○"/>
            </a:pPr>
            <a:r>
              <a:rPr lang="en"/>
              <a:t>Online, mobile, kids, librarians, and TOR project</a:t>
            </a:r>
            <a:endParaRPr/>
          </a:p>
          <a:p>
            <a:pPr indent="-342900" lvl="0" marL="457200" rtl="0" algn="l">
              <a:spcBef>
                <a:spcPts val="0"/>
              </a:spcBef>
              <a:spcAft>
                <a:spcPts val="0"/>
              </a:spcAft>
              <a:buSzPts val="1800"/>
              <a:buChar char="●"/>
            </a:pPr>
            <a:r>
              <a:rPr lang="en" u="sng">
                <a:solidFill>
                  <a:schemeClr val="hlink"/>
                </a:solidFill>
                <a:hlinkClick r:id="rId5"/>
              </a:rPr>
              <a:t>EFF SSD</a:t>
            </a:r>
            <a:endParaRPr/>
          </a:p>
        </p:txBody>
      </p:sp>
      <p:pic>
        <p:nvPicPr>
          <p:cNvPr id="199" name="Google Shape;199;p33"/>
          <p:cNvPicPr preferRelativeResize="0"/>
          <p:nvPr/>
        </p:nvPicPr>
        <p:blipFill>
          <a:blip r:embed="rId6">
            <a:alphaModFix/>
          </a:blip>
          <a:stretch>
            <a:fillRect/>
          </a:stretch>
        </p:blipFill>
        <p:spPr>
          <a:xfrm>
            <a:off x="4364000" y="2275725"/>
            <a:ext cx="4468300" cy="250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Today in Awesome</a:t>
            </a:r>
            <a:endParaRPr/>
          </a:p>
        </p:txBody>
      </p:sp>
      <p:sp>
        <p:nvSpPr>
          <p:cNvPr id="205" name="Google Shape;205;p3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SzPts val="1800"/>
              <a:buChar char="●"/>
            </a:pPr>
            <a:r>
              <a:rPr lang="en" u="sng">
                <a:solidFill>
                  <a:schemeClr val="hlink"/>
                </a:solidFill>
                <a:hlinkClick r:id="rId3"/>
              </a:rPr>
              <a:t>Privacy Badger</a:t>
            </a:r>
            <a:endParaRPr/>
          </a:p>
          <a:p>
            <a:pPr indent="-342900" lvl="0" marL="457200" rtl="0" algn="l">
              <a:spcBef>
                <a:spcPts val="0"/>
              </a:spcBef>
              <a:spcAft>
                <a:spcPts val="0"/>
              </a:spcAft>
              <a:buSzPts val="1800"/>
              <a:buChar char="●"/>
            </a:pPr>
            <a:r>
              <a:rPr lang="en" u="sng">
                <a:solidFill>
                  <a:schemeClr val="hlink"/>
                </a:solidFill>
                <a:hlinkClick r:id="rId4"/>
              </a:rPr>
              <a:t>HTTPS Everywhere</a:t>
            </a:r>
            <a:endParaRPr/>
          </a:p>
          <a:p>
            <a:pPr indent="-342900" lvl="0" marL="457200" rtl="0" algn="l">
              <a:spcBef>
                <a:spcPts val="0"/>
              </a:spcBef>
              <a:spcAft>
                <a:spcPts val="0"/>
              </a:spcAft>
              <a:buSzPts val="1800"/>
              <a:buChar char="●"/>
            </a:pPr>
            <a:r>
              <a:rPr lang="en" u="sng">
                <a:solidFill>
                  <a:schemeClr val="hlink"/>
                </a:solidFill>
                <a:hlinkClick r:id="rId5"/>
              </a:rPr>
              <a:t>CERTBOT</a:t>
            </a:r>
            <a:endParaRPr/>
          </a:p>
          <a:p>
            <a:pPr indent="-342900" lvl="0" marL="457200" rtl="0" algn="l">
              <a:spcBef>
                <a:spcPts val="0"/>
              </a:spcBef>
              <a:spcAft>
                <a:spcPts val="0"/>
              </a:spcAft>
              <a:buSzPts val="1800"/>
              <a:buChar char="●"/>
            </a:pPr>
            <a:r>
              <a:rPr lang="en" u="sng">
                <a:solidFill>
                  <a:schemeClr val="hlink"/>
                </a:solidFill>
                <a:hlinkClick r:id="rId6"/>
              </a:rPr>
              <a:t>Duck Duck Go</a:t>
            </a:r>
            <a:endParaRPr/>
          </a:p>
          <a:p>
            <a:pPr indent="-342900" lvl="0" marL="457200" rtl="0" algn="l">
              <a:spcBef>
                <a:spcPts val="0"/>
              </a:spcBef>
              <a:spcAft>
                <a:spcPts val="0"/>
              </a:spcAft>
              <a:buSzPts val="1800"/>
              <a:buChar char="●"/>
            </a:pPr>
            <a:r>
              <a:rPr lang="en" u="sng">
                <a:solidFill>
                  <a:schemeClr val="hlink"/>
                </a:solidFill>
                <a:hlinkClick r:id="rId7"/>
              </a:rPr>
              <a:t>TOR</a:t>
            </a:r>
            <a:endParaRPr/>
          </a:p>
          <a:p>
            <a:pPr indent="-342900" lvl="0" marL="457200" rtl="0" algn="l">
              <a:spcBef>
                <a:spcPts val="0"/>
              </a:spcBef>
              <a:spcAft>
                <a:spcPts val="0"/>
              </a:spcAft>
              <a:buSzPts val="1800"/>
              <a:buChar char="●"/>
            </a:pPr>
            <a:r>
              <a:rPr lang="en" u="sng">
                <a:solidFill>
                  <a:schemeClr val="hlink"/>
                </a:solidFill>
                <a:hlinkClick r:id="rId8"/>
              </a:rPr>
              <a:t>EFF</a:t>
            </a:r>
            <a:endParaRPr/>
          </a:p>
          <a:p>
            <a:pPr indent="0" lvl="0" marL="0" rtl="0" algn="l">
              <a:spcBef>
                <a:spcPts val="1600"/>
              </a:spcBef>
              <a:spcAft>
                <a:spcPts val="1600"/>
              </a:spcAft>
              <a:buNone/>
            </a:pPr>
            <a:r>
              <a:t/>
            </a:r>
            <a:endParaRPr/>
          </a:p>
        </p:txBody>
      </p:sp>
      <p:pic>
        <p:nvPicPr>
          <p:cNvPr id="206" name="Google Shape;206;p34"/>
          <p:cNvPicPr preferRelativeResize="0"/>
          <p:nvPr/>
        </p:nvPicPr>
        <p:blipFill>
          <a:blip r:embed="rId9">
            <a:alphaModFix/>
          </a:blip>
          <a:stretch>
            <a:fillRect/>
          </a:stretch>
        </p:blipFill>
        <p:spPr>
          <a:xfrm>
            <a:off x="3831100" y="1663235"/>
            <a:ext cx="4716725" cy="3127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should we do next?</a:t>
            </a:r>
            <a:endParaRPr/>
          </a:p>
        </p:txBody>
      </p:sp>
      <p:sp>
        <p:nvSpPr>
          <p:cNvPr id="212" name="Google Shape;212;p35"/>
          <p:cNvSpPr txBox="1"/>
          <p:nvPr>
            <p:ph idx="1" type="body"/>
          </p:nvPr>
        </p:nvSpPr>
        <p:spPr>
          <a:xfrm>
            <a:off x="311700" y="1147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Learn more</a:t>
            </a:r>
            <a:endParaRPr/>
          </a:p>
          <a:p>
            <a:pPr indent="-342900" lvl="0" marL="457200" rtl="0" algn="l">
              <a:spcBef>
                <a:spcPts val="0"/>
              </a:spcBef>
              <a:spcAft>
                <a:spcPts val="0"/>
              </a:spcAft>
              <a:buSzPts val="1800"/>
              <a:buChar char="●"/>
            </a:pPr>
            <a:r>
              <a:rPr lang="en"/>
              <a:t>Talk about it</a:t>
            </a:r>
            <a:endParaRPr/>
          </a:p>
          <a:p>
            <a:pPr indent="-342900" lvl="0" marL="457200" rtl="0" algn="l">
              <a:spcBef>
                <a:spcPts val="0"/>
              </a:spcBef>
              <a:spcAft>
                <a:spcPts val="0"/>
              </a:spcAft>
              <a:buSzPts val="1800"/>
              <a:buChar char="●"/>
            </a:pPr>
            <a:r>
              <a:rPr lang="en"/>
              <a:t>Try an audit</a:t>
            </a:r>
            <a:endParaRPr/>
          </a:p>
          <a:p>
            <a:pPr indent="-342900" lvl="0" marL="457200" rtl="0" algn="l">
              <a:spcBef>
                <a:spcPts val="0"/>
              </a:spcBef>
              <a:spcAft>
                <a:spcPts val="0"/>
              </a:spcAft>
              <a:buSzPts val="1800"/>
              <a:buChar char="●"/>
            </a:pPr>
            <a:r>
              <a:rPr lang="en"/>
              <a:t>Do something-  libguide, speaker, etc...</a:t>
            </a:r>
            <a:endParaRPr/>
          </a:p>
          <a:p>
            <a:pPr indent="-342900" lvl="0" marL="457200" rtl="0" algn="l">
              <a:spcBef>
                <a:spcPts val="0"/>
              </a:spcBef>
              <a:spcAft>
                <a:spcPts val="0"/>
              </a:spcAft>
              <a:buSzPts val="1800"/>
              <a:buChar char="●"/>
            </a:pPr>
            <a:r>
              <a:rPr lang="en"/>
              <a:t>Come play with me @tuckytaylor</a:t>
            </a:r>
            <a:endParaRPr/>
          </a:p>
        </p:txBody>
      </p:sp>
      <p:pic>
        <p:nvPicPr>
          <p:cNvPr id="213" name="Google Shape;213;p35"/>
          <p:cNvPicPr preferRelativeResize="0"/>
          <p:nvPr/>
        </p:nvPicPr>
        <p:blipFill>
          <a:blip r:embed="rId3">
            <a:alphaModFix/>
          </a:blip>
          <a:stretch>
            <a:fillRect/>
          </a:stretch>
        </p:blipFill>
        <p:spPr>
          <a:xfrm>
            <a:off x="6375773" y="1152475"/>
            <a:ext cx="2529077" cy="376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36"/>
          <p:cNvPicPr preferRelativeResize="0"/>
          <p:nvPr/>
        </p:nvPicPr>
        <p:blipFill>
          <a:blip r:embed="rId3">
            <a:alphaModFix/>
          </a:blip>
          <a:stretch>
            <a:fillRect/>
          </a:stretch>
        </p:blipFill>
        <p:spPr>
          <a:xfrm>
            <a:off x="1598862" y="906787"/>
            <a:ext cx="5946275" cy="3329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how do I figure this out?</a:t>
            </a:r>
            <a:endParaRPr/>
          </a:p>
        </p:txBody>
      </p:sp>
      <p:sp>
        <p:nvSpPr>
          <p:cNvPr id="224" name="Google Shape;224;p3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457200" rtl="0" algn="l">
              <a:lnSpc>
                <a:spcPct val="160000"/>
              </a:lnSpc>
              <a:spcBef>
                <a:spcPts val="0"/>
              </a:spcBef>
              <a:spcAft>
                <a:spcPts val="0"/>
              </a:spcAft>
              <a:buNone/>
            </a:pPr>
            <a:r>
              <a:t/>
            </a:r>
            <a:endParaRPr/>
          </a:p>
          <a:p>
            <a:pPr indent="0" lvl="0" marL="457200" rtl="0" algn="l">
              <a:lnSpc>
                <a:spcPct val="160000"/>
              </a:lnSpc>
              <a:spcBef>
                <a:spcPts val="0"/>
              </a:spcBef>
              <a:spcAft>
                <a:spcPts val="0"/>
              </a:spcAft>
              <a:buNone/>
            </a:pPr>
            <a:r>
              <a:t/>
            </a:r>
            <a:endParaRPr/>
          </a:p>
          <a:p>
            <a:pPr indent="-298450" lvl="0" marL="457200" rtl="0" algn="l">
              <a:lnSpc>
                <a:spcPct val="160000"/>
              </a:lnSpc>
              <a:spcBef>
                <a:spcPts val="0"/>
              </a:spcBef>
              <a:spcAft>
                <a:spcPts val="0"/>
              </a:spcAft>
              <a:buClr>
                <a:schemeClr val="dk1"/>
              </a:buClr>
              <a:buSzPts val="1100"/>
              <a:buChar char="●"/>
            </a:pPr>
            <a:r>
              <a:rPr lang="en"/>
              <a:t>What do I want to protect?</a:t>
            </a:r>
            <a:endParaRPr/>
          </a:p>
          <a:p>
            <a:pPr indent="-298450" lvl="0" marL="457200" rtl="0" algn="l">
              <a:lnSpc>
                <a:spcPct val="160000"/>
              </a:lnSpc>
              <a:spcBef>
                <a:spcPts val="0"/>
              </a:spcBef>
              <a:spcAft>
                <a:spcPts val="0"/>
              </a:spcAft>
              <a:buClr>
                <a:schemeClr val="dk1"/>
              </a:buClr>
              <a:buSzPts val="1100"/>
              <a:buChar char="●"/>
            </a:pPr>
            <a:r>
              <a:rPr lang="en"/>
              <a:t>Who do I want to protect it from?</a:t>
            </a:r>
            <a:endParaRPr/>
          </a:p>
          <a:p>
            <a:pPr indent="-298450" lvl="0" marL="457200" rtl="0" algn="l">
              <a:lnSpc>
                <a:spcPct val="160000"/>
              </a:lnSpc>
              <a:spcBef>
                <a:spcPts val="0"/>
              </a:spcBef>
              <a:spcAft>
                <a:spcPts val="0"/>
              </a:spcAft>
              <a:buClr>
                <a:schemeClr val="dk1"/>
              </a:buClr>
              <a:buSzPts val="1100"/>
              <a:buChar char="●"/>
            </a:pPr>
            <a:r>
              <a:rPr lang="en"/>
              <a:t>How bad are the consequences if I fail?</a:t>
            </a:r>
            <a:endParaRPr/>
          </a:p>
          <a:p>
            <a:pPr indent="-298450" lvl="0" marL="457200" rtl="0" algn="l">
              <a:lnSpc>
                <a:spcPct val="160000"/>
              </a:lnSpc>
              <a:spcBef>
                <a:spcPts val="0"/>
              </a:spcBef>
              <a:spcAft>
                <a:spcPts val="0"/>
              </a:spcAft>
              <a:buClr>
                <a:schemeClr val="dk1"/>
              </a:buClr>
              <a:buSzPts val="1100"/>
              <a:buChar char="●"/>
            </a:pPr>
            <a:r>
              <a:rPr lang="en"/>
              <a:t>How likely is it that I will need to protect it?</a:t>
            </a:r>
            <a:endParaRPr/>
          </a:p>
          <a:p>
            <a:pPr indent="-298450" lvl="0" marL="457200" rtl="0" algn="l">
              <a:lnSpc>
                <a:spcPct val="160000"/>
              </a:lnSpc>
              <a:spcBef>
                <a:spcPts val="0"/>
              </a:spcBef>
              <a:spcAft>
                <a:spcPts val="0"/>
              </a:spcAft>
              <a:buClr>
                <a:schemeClr val="dk1"/>
              </a:buClr>
              <a:buSzPts val="1100"/>
              <a:buChar char="●"/>
            </a:pPr>
            <a:r>
              <a:rPr lang="en"/>
              <a:t>How much trouble am I willing to go through to try to prevent potential consequences?</a:t>
            </a:r>
            <a:endParaRPr/>
          </a:p>
          <a:p>
            <a:pPr indent="0" lvl="0" marL="457200" rtl="0" algn="l">
              <a:spcBef>
                <a:spcPts val="0"/>
              </a:spcBef>
              <a:spcAft>
                <a:spcPts val="1600"/>
              </a:spcAft>
              <a:buNone/>
            </a:pPr>
            <a:r>
              <a:t/>
            </a:r>
            <a:endParaRPr/>
          </a:p>
        </p:txBody>
      </p:sp>
      <p:pic>
        <p:nvPicPr>
          <p:cNvPr id="225" name="Google Shape;225;p37"/>
          <p:cNvPicPr preferRelativeResize="0"/>
          <p:nvPr/>
        </p:nvPicPr>
        <p:blipFill>
          <a:blip r:embed="rId3">
            <a:alphaModFix/>
          </a:blip>
          <a:stretch>
            <a:fillRect/>
          </a:stretch>
        </p:blipFill>
        <p:spPr>
          <a:xfrm>
            <a:off x="6036575" y="238125"/>
            <a:ext cx="2973075" cy="3535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Technology</a:t>
            </a:r>
            <a:endParaRPr/>
          </a:p>
        </p:txBody>
      </p:sp>
      <p:sp>
        <p:nvSpPr>
          <p:cNvPr id="237" name="Google Shape;237;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Library systems</a:t>
            </a:r>
            <a:endParaRPr/>
          </a:p>
          <a:p>
            <a:pPr indent="-342900" lvl="0" marL="457200" rtl="0" algn="l">
              <a:spcBef>
                <a:spcPts val="0"/>
              </a:spcBef>
              <a:spcAft>
                <a:spcPts val="0"/>
              </a:spcAft>
              <a:buSzPts val="1800"/>
              <a:buChar char="●"/>
            </a:pPr>
            <a:r>
              <a:t/>
            </a:r>
            <a:endParaRPr/>
          </a:p>
        </p:txBody>
      </p:sp>
      <p:pic>
        <p:nvPicPr>
          <p:cNvPr id="238" name="Google Shape;238;p39"/>
          <p:cNvPicPr preferRelativeResize="0"/>
          <p:nvPr/>
        </p:nvPicPr>
        <p:blipFill>
          <a:blip r:embed="rId3">
            <a:alphaModFix/>
          </a:blip>
          <a:stretch>
            <a:fillRect/>
          </a:stretch>
        </p:blipFill>
        <p:spPr>
          <a:xfrm>
            <a:off x="5259275" y="2388350"/>
            <a:ext cx="3786050" cy="2510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Vendor Privacy	</a:t>
            </a:r>
            <a:endParaRPr/>
          </a:p>
        </p:txBody>
      </p:sp>
      <p:sp>
        <p:nvSpPr>
          <p:cNvPr id="244" name="Google Shape;244;p4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2400">
                <a:solidFill>
                  <a:srgbClr val="333333"/>
                </a:solidFill>
                <a:latin typeface="Arial"/>
                <a:ea typeface="Arial"/>
                <a:cs typeface="Arial"/>
                <a:sym typeface="Arial"/>
              </a:rPr>
              <a:t>Vendor privacy policies must be available upfront and understandable to users. The library and users must be notified of changes to these policies.</a:t>
            </a:r>
            <a:endParaRPr sz="2400">
              <a:solidFill>
                <a:srgbClr val="333333"/>
              </a:solidFill>
              <a:latin typeface="Arial"/>
              <a:ea typeface="Arial"/>
              <a:cs typeface="Arial"/>
              <a:sym typeface="Arial"/>
            </a:endParaRPr>
          </a:p>
          <a:p>
            <a:pPr indent="0" lvl="0" marL="0" rtl="0" algn="l">
              <a:spcBef>
                <a:spcPts val="2800"/>
              </a:spcBef>
              <a:spcAft>
                <a:spcPts val="1600"/>
              </a:spcAft>
              <a:buNone/>
            </a:pPr>
            <a:r>
              <a:rPr lang="en" u="sng">
                <a:solidFill>
                  <a:schemeClr val="accent5"/>
                </a:solidFill>
                <a:hlinkClick r:id="rId3"/>
              </a:rPr>
              <a:t>SJPL List of Vendor Policies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can we do for our patrons?</a:t>
            </a:r>
            <a:endParaRPr/>
          </a:p>
        </p:txBody>
      </p:sp>
      <p:sp>
        <p:nvSpPr>
          <p:cNvPr id="250" name="Google Shape;250;p4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Good resources</a:t>
            </a:r>
            <a:endParaRPr/>
          </a:p>
          <a:p>
            <a:pPr indent="-342900" lvl="0" marL="457200" rtl="0" algn="l">
              <a:spcBef>
                <a:spcPts val="0"/>
              </a:spcBef>
              <a:spcAft>
                <a:spcPts val="0"/>
              </a:spcAft>
              <a:buSzPts val="1800"/>
              <a:buChar char="●"/>
            </a:pPr>
            <a:r>
              <a:rPr lang="en"/>
              <a:t>Help with questions</a:t>
            </a:r>
            <a:endParaRPr/>
          </a:p>
          <a:p>
            <a:pPr indent="-342900" lvl="0" marL="457200" rtl="0" algn="l">
              <a:spcBef>
                <a:spcPts val="0"/>
              </a:spcBef>
              <a:spcAft>
                <a:spcPts val="0"/>
              </a:spcAft>
              <a:buSzPts val="1800"/>
              <a:buChar char="●"/>
            </a:pPr>
            <a:r>
              <a:rPr lang="en"/>
              <a:t>Keep the discussion going</a:t>
            </a:r>
            <a:endParaRPr/>
          </a:p>
          <a:p>
            <a:pPr indent="-317500" lvl="1" marL="914400" rtl="0" algn="l">
              <a:spcBef>
                <a:spcPts val="0"/>
              </a:spcBef>
              <a:spcAft>
                <a:spcPts val="0"/>
              </a:spcAft>
              <a:buSzPts val="1400"/>
              <a:buChar char="○"/>
            </a:pPr>
            <a:r>
              <a:rPr lang="en"/>
              <a:t>Choose Privacy Week 2019 (May)</a:t>
            </a:r>
            <a:endParaRPr/>
          </a:p>
        </p:txBody>
      </p:sp>
      <p:pic>
        <p:nvPicPr>
          <p:cNvPr id="251" name="Google Shape;251;p41"/>
          <p:cNvPicPr preferRelativeResize="0"/>
          <p:nvPr/>
        </p:nvPicPr>
        <p:blipFill>
          <a:blip r:embed="rId3">
            <a:alphaModFix/>
          </a:blip>
          <a:stretch>
            <a:fillRect/>
          </a:stretch>
        </p:blipFill>
        <p:spPr>
          <a:xfrm>
            <a:off x="5554975" y="674900"/>
            <a:ext cx="3454425" cy="439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6201975" y="785425"/>
            <a:ext cx="2786700" cy="4187675"/>
          </a:xfrm>
          <a:prstGeom prst="rect">
            <a:avLst/>
          </a:prstGeom>
          <a:noFill/>
          <a:ln>
            <a:noFill/>
          </a:ln>
        </p:spPr>
      </p:pic>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what is Library Privacy?</a:t>
            </a:r>
            <a:endParaRPr/>
          </a:p>
        </p:txBody>
      </p:sp>
      <p:sp>
        <p:nvSpPr>
          <p:cNvPr id="75" name="Google Shape;75;p15"/>
          <p:cNvSpPr txBox="1"/>
          <p:nvPr>
            <p:ph idx="1" type="body"/>
          </p:nvPr>
        </p:nvSpPr>
        <p:spPr>
          <a:xfrm>
            <a:off x="311700" y="1152475"/>
            <a:ext cx="8520600" cy="346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Circulation record privacy</a:t>
            </a:r>
            <a:endParaRPr/>
          </a:p>
          <a:p>
            <a:pPr indent="-342900" lvl="0" marL="457200" rtl="0" algn="l">
              <a:spcBef>
                <a:spcPts val="0"/>
              </a:spcBef>
              <a:spcAft>
                <a:spcPts val="0"/>
              </a:spcAft>
              <a:buSzPts val="1800"/>
              <a:buChar char="●"/>
            </a:pPr>
            <a:r>
              <a:rPr lang="en"/>
              <a:t>Network encryption</a:t>
            </a:r>
            <a:endParaRPr/>
          </a:p>
          <a:p>
            <a:pPr indent="-342900" lvl="0" marL="457200" rtl="0" algn="l">
              <a:spcBef>
                <a:spcPts val="0"/>
              </a:spcBef>
              <a:spcAft>
                <a:spcPts val="0"/>
              </a:spcAft>
              <a:buSzPts val="1800"/>
              <a:buChar char="●"/>
            </a:pPr>
            <a:r>
              <a:rPr lang="en"/>
              <a:t>Public workstation setup</a:t>
            </a:r>
            <a:endParaRPr/>
          </a:p>
          <a:p>
            <a:pPr indent="-342900" lvl="0" marL="457200" rtl="0" algn="l">
              <a:spcBef>
                <a:spcPts val="0"/>
              </a:spcBef>
              <a:spcAft>
                <a:spcPts val="0"/>
              </a:spcAft>
              <a:buSzPts val="1800"/>
              <a:buChar char="●"/>
            </a:pPr>
            <a:r>
              <a:rPr lang="en"/>
              <a:t>Catalog search security</a:t>
            </a:r>
            <a:endParaRPr/>
          </a:p>
          <a:p>
            <a:pPr indent="-342900" lvl="0" marL="457200" rtl="0" algn="l">
              <a:spcBef>
                <a:spcPts val="0"/>
              </a:spcBef>
              <a:spcAft>
                <a:spcPts val="0"/>
              </a:spcAft>
              <a:buSzPts val="1800"/>
              <a:buChar char="●"/>
            </a:pPr>
            <a:r>
              <a:rPr lang="en"/>
              <a:t>Patron’s individual needs</a:t>
            </a:r>
            <a:endParaRPr/>
          </a:p>
          <a:p>
            <a:pPr indent="-342900" lvl="0" marL="457200" rtl="0" algn="l">
              <a:spcBef>
                <a:spcPts val="0"/>
              </a:spcBef>
              <a:spcAft>
                <a:spcPts val="0"/>
              </a:spcAft>
              <a:buSzPts val="1800"/>
              <a:buChar char="●"/>
            </a:pPr>
            <a:r>
              <a:rPr lang="en"/>
              <a:t>Vendor data</a:t>
            </a:r>
            <a:endParaRPr/>
          </a:p>
          <a:p>
            <a:pPr indent="-342900" lvl="0" marL="457200" rtl="0" algn="l">
              <a:spcBef>
                <a:spcPts val="0"/>
              </a:spcBef>
              <a:spcAft>
                <a:spcPts val="0"/>
              </a:spcAft>
              <a:buSzPts val="1800"/>
              <a:buChar char="●"/>
            </a:pPr>
            <a:r>
              <a:rPr lang="en"/>
              <a:t>Social network issues</a:t>
            </a:r>
            <a:endParaRPr/>
          </a:p>
          <a:p>
            <a:pPr indent="-342900" lvl="0" marL="457200" rtl="0" algn="l">
              <a:spcBef>
                <a:spcPts val="0"/>
              </a:spcBef>
              <a:spcAft>
                <a:spcPts val="0"/>
              </a:spcAft>
              <a:buSzPts val="1800"/>
              <a:buChar char="●"/>
            </a:pPr>
            <a:r>
              <a:rPr lang="en"/>
              <a:t>Web searching</a:t>
            </a:r>
            <a:endParaRPr/>
          </a:p>
          <a:p>
            <a:pPr indent="-342900" lvl="0" marL="457200" rtl="0" algn="l">
              <a:spcBef>
                <a:spcPts val="0"/>
              </a:spcBef>
              <a:spcAft>
                <a:spcPts val="0"/>
              </a:spcAft>
              <a:buSzPts val="1800"/>
              <a:buChar char="●"/>
            </a:pPr>
            <a:r>
              <a:rPr lang="en"/>
              <a:t>Advocating for our patrons</a:t>
            </a:r>
            <a:endParaRPr/>
          </a:p>
          <a:p>
            <a:pPr indent="-342900" lvl="0" marL="457200" rtl="0" algn="l">
              <a:spcBef>
                <a:spcPts val="0"/>
              </a:spcBef>
              <a:spcAft>
                <a:spcPts val="0"/>
              </a:spcAft>
              <a:buSzPts val="1800"/>
              <a:buChar char="●"/>
            </a:pPr>
            <a:r>
              <a:rPr lang="en"/>
              <a:t>Understanding the laws</a:t>
            </a:r>
            <a:endParaRPr/>
          </a:p>
          <a:p>
            <a:pPr indent="-342900" lvl="0" marL="457200" rtl="0" algn="l">
              <a:spcBef>
                <a:spcPts val="0"/>
              </a:spcBef>
              <a:spcAft>
                <a:spcPts val="0"/>
              </a:spcAft>
              <a:buSzPts val="1800"/>
              <a:buChar char="●"/>
            </a:pPr>
            <a:r>
              <a:rPr lang="en"/>
              <a:t>Mobile privacy</a:t>
            </a:r>
            <a:endParaRPr/>
          </a:p>
          <a:p>
            <a:pPr indent="-342900" lvl="0" marL="457200" rtl="0" algn="l">
              <a:spcBef>
                <a:spcPts val="0"/>
              </a:spcBef>
              <a:spcAft>
                <a:spcPts val="0"/>
              </a:spcAft>
              <a:buSzPts val="1800"/>
              <a:buChar char="●"/>
            </a:pPr>
            <a:r>
              <a:rPr lang="en"/>
              <a:t>Student/children privacy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can we do for patrons</a:t>
            </a:r>
            <a:endParaRPr/>
          </a:p>
        </p:txBody>
      </p:sp>
      <p:sp>
        <p:nvSpPr>
          <p:cNvPr id="257" name="Google Shape;257;p4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Lebanon Public Libraries Online Self Defense</a:t>
            </a:r>
            <a:endParaRPr/>
          </a:p>
          <a:p>
            <a:pPr indent="0" lvl="0" marL="0" rtl="0" algn="l">
              <a:spcBef>
                <a:spcPts val="1600"/>
              </a:spcBef>
              <a:spcAft>
                <a:spcPts val="0"/>
              </a:spcAft>
              <a:buNone/>
            </a:pPr>
            <a:r>
              <a:rPr lang="en" u="sng">
                <a:solidFill>
                  <a:schemeClr val="hlink"/>
                </a:solidFill>
                <a:hlinkClick r:id="rId4"/>
              </a:rPr>
              <a:t>San Jose Public Library Virtual Privacy Lab</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why have we not fixed it?</a:t>
            </a:r>
            <a:endParaRPr/>
          </a:p>
        </p:txBody>
      </p:sp>
      <p:sp>
        <p:nvSpPr>
          <p:cNvPr id="81" name="Google Shape;81;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“Privacy is dead”</a:t>
            </a:r>
            <a:endParaRPr/>
          </a:p>
          <a:p>
            <a:pPr indent="-342900" lvl="0" marL="457200" rtl="0" algn="l">
              <a:spcBef>
                <a:spcPts val="0"/>
              </a:spcBef>
              <a:spcAft>
                <a:spcPts val="0"/>
              </a:spcAft>
              <a:buSzPts val="1800"/>
              <a:buChar char="●"/>
            </a:pPr>
            <a:r>
              <a:rPr lang="en"/>
              <a:t>Laws are complicated</a:t>
            </a:r>
            <a:endParaRPr/>
          </a:p>
          <a:p>
            <a:pPr indent="-342900" lvl="0" marL="457200" rtl="0" algn="l">
              <a:spcBef>
                <a:spcPts val="0"/>
              </a:spcBef>
              <a:spcAft>
                <a:spcPts val="0"/>
              </a:spcAft>
              <a:buSzPts val="1800"/>
              <a:buChar char="●"/>
            </a:pPr>
            <a:r>
              <a:rPr lang="en"/>
              <a:t>Technology is complicated</a:t>
            </a:r>
            <a:endParaRPr/>
          </a:p>
          <a:p>
            <a:pPr indent="-342900" lvl="0" marL="457200" rtl="0" algn="l">
              <a:spcBef>
                <a:spcPts val="0"/>
              </a:spcBef>
              <a:spcAft>
                <a:spcPts val="0"/>
              </a:spcAft>
              <a:buSzPts val="1800"/>
              <a:buChar char="●"/>
            </a:pPr>
            <a:r>
              <a:rPr lang="en"/>
              <a:t>No one is responsible</a:t>
            </a:r>
            <a:endParaRPr/>
          </a:p>
          <a:p>
            <a:pPr indent="-342900" lvl="0" marL="457200" rtl="0" algn="l">
              <a:spcBef>
                <a:spcPts val="0"/>
              </a:spcBef>
              <a:spcAft>
                <a:spcPts val="0"/>
              </a:spcAft>
              <a:buSzPts val="1800"/>
              <a:buChar char="●"/>
            </a:pPr>
            <a:r>
              <a:rPr lang="en"/>
              <a:t>Patrons are not complaining</a:t>
            </a:r>
            <a:endParaRPr/>
          </a:p>
          <a:p>
            <a:pPr indent="-342900" lvl="0" marL="457200" rtl="0" algn="l">
              <a:spcBef>
                <a:spcPts val="0"/>
              </a:spcBef>
              <a:spcAft>
                <a:spcPts val="0"/>
              </a:spcAft>
              <a:buSzPts val="1800"/>
              <a:buChar char="●"/>
            </a:pPr>
            <a:r>
              <a:rPr lang="en"/>
              <a:t>It’s a lot of work</a:t>
            </a:r>
            <a:endParaRPr/>
          </a:p>
          <a:p>
            <a:pPr indent="-342900" lvl="0" marL="457200" rtl="0" algn="l">
              <a:spcBef>
                <a:spcPts val="0"/>
              </a:spcBef>
              <a:spcAft>
                <a:spcPts val="0"/>
              </a:spcAft>
              <a:buSzPts val="1800"/>
              <a:buChar char="●"/>
            </a:pPr>
            <a:r>
              <a:rPr lang="en"/>
              <a:t>Libraries don’t have a lot of </a:t>
            </a:r>
            <a:r>
              <a:rPr lang="en"/>
              <a:t>power</a:t>
            </a:r>
            <a:endParaRPr/>
          </a:p>
        </p:txBody>
      </p:sp>
      <p:pic>
        <p:nvPicPr>
          <p:cNvPr id="82" name="Google Shape;82;p16"/>
          <p:cNvPicPr preferRelativeResize="0"/>
          <p:nvPr/>
        </p:nvPicPr>
        <p:blipFill>
          <a:blip r:embed="rId3">
            <a:alphaModFix/>
          </a:blip>
          <a:stretch>
            <a:fillRect/>
          </a:stretch>
        </p:blipFill>
        <p:spPr>
          <a:xfrm>
            <a:off x="5788500" y="522499"/>
            <a:ext cx="3144925" cy="438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what will we talk about today?</a:t>
            </a:r>
            <a:endParaRPr/>
          </a:p>
        </p:txBody>
      </p:sp>
      <p:sp>
        <p:nvSpPr>
          <p:cNvPr id="88" name="Google Shape;88;p17"/>
          <p:cNvSpPr txBox="1"/>
          <p:nvPr>
            <p:ph idx="1" type="body"/>
          </p:nvPr>
        </p:nvSpPr>
        <p:spPr>
          <a:xfrm>
            <a:off x="311700" y="1433325"/>
            <a:ext cx="8520600" cy="314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Basic overview of issues</a:t>
            </a:r>
            <a:endParaRPr/>
          </a:p>
          <a:p>
            <a:pPr indent="-342900" lvl="0" marL="457200" rtl="0" algn="l">
              <a:spcBef>
                <a:spcPts val="0"/>
              </a:spcBef>
              <a:spcAft>
                <a:spcPts val="0"/>
              </a:spcAft>
              <a:buSzPts val="1800"/>
              <a:buChar char="●"/>
            </a:pPr>
            <a:r>
              <a:rPr lang="en"/>
              <a:t>What we can do for our library</a:t>
            </a:r>
            <a:endParaRPr/>
          </a:p>
          <a:p>
            <a:pPr indent="-342900" lvl="0" marL="457200" rtl="0" algn="l">
              <a:spcBef>
                <a:spcPts val="0"/>
              </a:spcBef>
              <a:spcAft>
                <a:spcPts val="0"/>
              </a:spcAft>
              <a:buSzPts val="1800"/>
              <a:buChar char="●"/>
            </a:pPr>
            <a:r>
              <a:rPr lang="en"/>
              <a:t>What we can do for our patrons</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89" name="Google Shape;89;p17"/>
          <p:cNvPicPr preferRelativeResize="0"/>
          <p:nvPr/>
        </p:nvPicPr>
        <p:blipFill>
          <a:blip r:embed="rId3">
            <a:alphaModFix/>
          </a:blip>
          <a:stretch>
            <a:fillRect/>
          </a:stretch>
        </p:blipFill>
        <p:spPr>
          <a:xfrm>
            <a:off x="5986975" y="768700"/>
            <a:ext cx="2996075" cy="419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what are the issues?</a:t>
            </a:r>
            <a:endParaRPr/>
          </a:p>
        </p:txBody>
      </p:sp>
      <p:sp>
        <p:nvSpPr>
          <p:cNvPr id="95" name="Google Shape;95;p1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Old school</a:t>
            </a:r>
            <a:endParaRPr/>
          </a:p>
          <a:p>
            <a:pPr indent="-342900" lvl="0" marL="457200" rtl="0" algn="l">
              <a:spcBef>
                <a:spcPts val="0"/>
              </a:spcBef>
              <a:spcAft>
                <a:spcPts val="0"/>
              </a:spcAft>
              <a:buSzPts val="1800"/>
              <a:buChar char="●"/>
            </a:pPr>
            <a:r>
              <a:rPr lang="en"/>
              <a:t>Legal issues</a:t>
            </a:r>
            <a:endParaRPr/>
          </a:p>
          <a:p>
            <a:pPr indent="-342900" lvl="0" marL="457200" rtl="0" algn="l">
              <a:spcBef>
                <a:spcPts val="0"/>
              </a:spcBef>
              <a:spcAft>
                <a:spcPts val="0"/>
              </a:spcAft>
              <a:buSzPts val="1800"/>
              <a:buChar char="●"/>
            </a:pPr>
            <a:r>
              <a:rPr lang="en"/>
              <a:t>Technology</a:t>
            </a:r>
            <a:endParaRPr/>
          </a:p>
          <a:p>
            <a:pPr indent="-342900" lvl="0" marL="457200" rtl="0" algn="l">
              <a:spcBef>
                <a:spcPts val="0"/>
              </a:spcBef>
              <a:spcAft>
                <a:spcPts val="0"/>
              </a:spcAft>
              <a:buSzPts val="1800"/>
              <a:buChar char="●"/>
            </a:pPr>
            <a:r>
              <a:rPr lang="en"/>
              <a:t>Awareness/Time</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6" name="Google Shape;96;p18"/>
          <p:cNvPicPr preferRelativeResize="0"/>
          <p:nvPr/>
        </p:nvPicPr>
        <p:blipFill>
          <a:blip r:embed="rId3">
            <a:alphaModFix/>
          </a:blip>
          <a:stretch>
            <a:fillRect/>
          </a:stretch>
        </p:blipFill>
        <p:spPr>
          <a:xfrm>
            <a:off x="4168675" y="1225225"/>
            <a:ext cx="4451525" cy="353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Old School</a:t>
            </a:r>
            <a:endParaRPr/>
          </a:p>
        </p:txBody>
      </p:sp>
      <p:sp>
        <p:nvSpPr>
          <p:cNvPr id="102" name="Google Shape;102;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Paper patron records</a:t>
            </a:r>
            <a:endParaRPr/>
          </a:p>
          <a:p>
            <a:pPr indent="-342900" lvl="0" marL="457200" rtl="0" algn="l">
              <a:spcBef>
                <a:spcPts val="0"/>
              </a:spcBef>
              <a:spcAft>
                <a:spcPts val="0"/>
              </a:spcAft>
              <a:buSzPts val="1800"/>
              <a:buChar char="●"/>
            </a:pPr>
            <a:r>
              <a:rPr lang="en"/>
              <a:t>Non-cloud ILS’s</a:t>
            </a:r>
            <a:endParaRPr/>
          </a:p>
          <a:p>
            <a:pPr indent="-342900" lvl="0" marL="457200" rtl="0" algn="l">
              <a:spcBef>
                <a:spcPts val="0"/>
              </a:spcBef>
              <a:spcAft>
                <a:spcPts val="0"/>
              </a:spcAft>
              <a:buSzPts val="1800"/>
              <a:buChar char="●"/>
            </a:pPr>
            <a:r>
              <a:rPr lang="en"/>
              <a:t>Spaces</a:t>
            </a:r>
            <a:endParaRPr/>
          </a:p>
          <a:p>
            <a:pPr indent="-342900" lvl="0" marL="457200" rtl="0" algn="l">
              <a:spcBef>
                <a:spcPts val="0"/>
              </a:spcBef>
              <a:spcAft>
                <a:spcPts val="0"/>
              </a:spcAft>
              <a:buSzPts val="1800"/>
              <a:buChar char="●"/>
            </a:pPr>
            <a:r>
              <a:rPr lang="en"/>
              <a:t>Photocopiers/Scanners</a:t>
            </a:r>
            <a:endParaRPr/>
          </a:p>
          <a:p>
            <a:pPr indent="-342900" lvl="0" marL="457200" rtl="0" algn="l">
              <a:spcBef>
                <a:spcPts val="0"/>
              </a:spcBef>
              <a:spcAft>
                <a:spcPts val="0"/>
              </a:spcAft>
              <a:buSzPts val="1800"/>
              <a:buChar char="●"/>
            </a:pPr>
            <a:r>
              <a:rPr lang="en"/>
              <a:t>Video surveillance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03" name="Google Shape;103;p19"/>
          <p:cNvPicPr preferRelativeResize="0"/>
          <p:nvPr/>
        </p:nvPicPr>
        <p:blipFill>
          <a:blip r:embed="rId3">
            <a:alphaModFix/>
          </a:blip>
          <a:stretch>
            <a:fillRect/>
          </a:stretch>
        </p:blipFill>
        <p:spPr>
          <a:xfrm>
            <a:off x="5117860" y="811035"/>
            <a:ext cx="3714450" cy="4059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Legal Issues</a:t>
            </a:r>
            <a:endParaRPr/>
          </a:p>
        </p:txBody>
      </p:sp>
      <p:sp>
        <p:nvSpPr>
          <p:cNvPr id="109" name="Google Shape;109;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4th </a:t>
            </a:r>
            <a:r>
              <a:rPr lang="en"/>
              <a:t>Amendment</a:t>
            </a:r>
            <a:endParaRPr/>
          </a:p>
          <a:p>
            <a:pPr indent="-342900" lvl="0" marL="457200" rtl="0" algn="l">
              <a:spcBef>
                <a:spcPts val="0"/>
              </a:spcBef>
              <a:spcAft>
                <a:spcPts val="0"/>
              </a:spcAft>
              <a:buSzPts val="1800"/>
              <a:buChar char="●"/>
            </a:pPr>
            <a:r>
              <a:rPr lang="en"/>
              <a:t>Library legislation </a:t>
            </a:r>
            <a:endParaRPr/>
          </a:p>
          <a:p>
            <a:pPr indent="-317500" lvl="1" marL="914400" rtl="0" algn="l">
              <a:spcBef>
                <a:spcPts val="0"/>
              </a:spcBef>
              <a:spcAft>
                <a:spcPts val="0"/>
              </a:spcAft>
              <a:buSzPts val="1400"/>
              <a:buChar char="○"/>
            </a:pPr>
            <a:r>
              <a:rPr lang="en" sz="1800" u="sng">
                <a:solidFill>
                  <a:schemeClr val="accent5"/>
                </a:solidFill>
                <a:hlinkClick r:id="rId3"/>
              </a:rPr>
              <a:t>SC Library Record Confidentiality Law</a:t>
            </a:r>
            <a:endParaRPr/>
          </a:p>
          <a:p>
            <a:pPr indent="-342900" lvl="0" marL="457200" rtl="0" algn="l">
              <a:spcBef>
                <a:spcPts val="0"/>
              </a:spcBef>
              <a:spcAft>
                <a:spcPts val="0"/>
              </a:spcAft>
              <a:buSzPts val="1800"/>
              <a:buChar char="●"/>
            </a:pPr>
            <a:r>
              <a:rPr lang="en" u="sng">
                <a:solidFill>
                  <a:schemeClr val="hlink"/>
                </a:solidFill>
                <a:hlinkClick r:id="rId4"/>
              </a:rPr>
              <a:t>Patriot Act</a:t>
            </a:r>
            <a:endParaRPr/>
          </a:p>
          <a:p>
            <a:pPr indent="-342900" lvl="0" marL="457200" rtl="0" algn="l">
              <a:spcBef>
                <a:spcPts val="0"/>
              </a:spcBef>
              <a:spcAft>
                <a:spcPts val="0"/>
              </a:spcAft>
              <a:buSzPts val="1800"/>
              <a:buChar char="●"/>
            </a:pPr>
            <a:r>
              <a:rPr lang="en"/>
              <a:t>Ferpa, etc….</a:t>
            </a:r>
            <a:endParaRPr/>
          </a:p>
          <a:p>
            <a:pPr indent="-342900" lvl="0" marL="457200" rtl="0" algn="l">
              <a:spcBef>
                <a:spcPts val="0"/>
              </a:spcBef>
              <a:spcAft>
                <a:spcPts val="0"/>
              </a:spcAft>
              <a:buSzPts val="1800"/>
              <a:buChar char="●"/>
            </a:pPr>
            <a:r>
              <a:rPr lang="en"/>
              <a:t>Right to be forgotten</a:t>
            </a:r>
            <a:endParaRPr/>
          </a:p>
          <a:p>
            <a:pPr indent="-342900" lvl="0" marL="457200" rtl="0" algn="l">
              <a:spcBef>
                <a:spcPts val="0"/>
              </a:spcBef>
              <a:spcAft>
                <a:spcPts val="0"/>
              </a:spcAft>
              <a:buSzPts val="1800"/>
              <a:buChar char="●"/>
            </a:pPr>
            <a:r>
              <a:rPr lang="en"/>
              <a:t>Internet Law Soup</a:t>
            </a:r>
            <a:endParaRPr/>
          </a:p>
          <a:p>
            <a:pPr indent="-342900" lvl="0" marL="457200" rtl="0" algn="l">
              <a:spcBef>
                <a:spcPts val="0"/>
              </a:spcBef>
              <a:spcAft>
                <a:spcPts val="0"/>
              </a:spcAft>
              <a:buSzPts val="1800"/>
              <a:buChar char="●"/>
            </a:pPr>
            <a:r>
              <a:rPr lang="en"/>
              <a:t>Capitalism!</a:t>
            </a:r>
            <a:endParaRPr/>
          </a:p>
        </p:txBody>
      </p:sp>
      <p:pic>
        <p:nvPicPr>
          <p:cNvPr id="110" name="Google Shape;110;p20"/>
          <p:cNvPicPr preferRelativeResize="0"/>
          <p:nvPr/>
        </p:nvPicPr>
        <p:blipFill>
          <a:blip r:embed="rId5">
            <a:alphaModFix/>
          </a:blip>
          <a:stretch>
            <a:fillRect/>
          </a:stretch>
        </p:blipFill>
        <p:spPr>
          <a:xfrm>
            <a:off x="5797650" y="428933"/>
            <a:ext cx="2975675" cy="415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Technology</a:t>
            </a:r>
            <a:endParaRPr/>
          </a:p>
        </p:txBody>
      </p:sp>
      <p:sp>
        <p:nvSpPr>
          <p:cNvPr id="116" name="Google Shape;116;p2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Workstations/software</a:t>
            </a:r>
            <a:endParaRPr/>
          </a:p>
          <a:p>
            <a:pPr indent="-342900" lvl="0" marL="457200" rtl="0" algn="l">
              <a:spcBef>
                <a:spcPts val="0"/>
              </a:spcBef>
              <a:spcAft>
                <a:spcPts val="0"/>
              </a:spcAft>
              <a:buSzPts val="1800"/>
              <a:buChar char="●"/>
            </a:pPr>
            <a:r>
              <a:rPr lang="en" u="sng">
                <a:solidFill>
                  <a:schemeClr val="hlink"/>
                </a:solidFill>
                <a:hlinkClick r:id="rId4"/>
              </a:rPr>
              <a:t>HTTPS/Encryption</a:t>
            </a:r>
            <a:endParaRPr/>
          </a:p>
          <a:p>
            <a:pPr indent="-342900" lvl="0" marL="457200" rtl="0" algn="l">
              <a:spcBef>
                <a:spcPts val="0"/>
              </a:spcBef>
              <a:spcAft>
                <a:spcPts val="0"/>
              </a:spcAft>
              <a:buSzPts val="1800"/>
              <a:buChar char="●"/>
            </a:pPr>
            <a:r>
              <a:rPr lang="en" u="sng">
                <a:solidFill>
                  <a:schemeClr val="hlink"/>
                </a:solidFill>
                <a:hlinkClick r:id="rId5"/>
              </a:rPr>
              <a:t>Librarian core competencies</a:t>
            </a:r>
            <a:endParaRPr/>
          </a:p>
          <a:p>
            <a:pPr indent="-342900" lvl="0" marL="457200" rtl="0" algn="l">
              <a:spcBef>
                <a:spcPts val="0"/>
              </a:spcBef>
              <a:spcAft>
                <a:spcPts val="0"/>
              </a:spcAft>
              <a:buSzPts val="1800"/>
              <a:buChar char="●"/>
            </a:pPr>
            <a:r>
              <a:rPr lang="en" u="sng">
                <a:solidFill>
                  <a:schemeClr val="hlink"/>
                </a:solidFill>
                <a:hlinkClick r:id="rId6"/>
              </a:rPr>
              <a:t>Patron information needs</a:t>
            </a:r>
            <a:endParaRPr/>
          </a:p>
          <a:p>
            <a:pPr indent="-342900" lvl="0" marL="457200" rtl="0" algn="l">
              <a:spcBef>
                <a:spcPts val="0"/>
              </a:spcBef>
              <a:spcAft>
                <a:spcPts val="0"/>
              </a:spcAft>
              <a:buSzPts val="1800"/>
              <a:buChar char="●"/>
            </a:pPr>
            <a:r>
              <a:rPr lang="en" u="sng">
                <a:solidFill>
                  <a:schemeClr val="hlink"/>
                </a:solidFill>
                <a:hlinkClick r:id="rId7"/>
              </a:rPr>
              <a:t>Databases/Vendors</a:t>
            </a:r>
            <a:endParaRPr/>
          </a:p>
          <a:p>
            <a:pPr indent="-342900" lvl="0" marL="457200" rtl="0" algn="l">
              <a:spcBef>
                <a:spcPts val="0"/>
              </a:spcBef>
              <a:spcAft>
                <a:spcPts val="0"/>
              </a:spcAft>
              <a:buSzPts val="1800"/>
              <a:buChar char="●"/>
            </a:pPr>
            <a:r>
              <a:rPr lang="en"/>
              <a:t>Mobile Technology</a:t>
            </a:r>
            <a:endParaRPr/>
          </a:p>
        </p:txBody>
      </p:sp>
      <p:pic>
        <p:nvPicPr>
          <p:cNvPr id="117" name="Google Shape;117;p21"/>
          <p:cNvPicPr preferRelativeResize="0"/>
          <p:nvPr/>
        </p:nvPicPr>
        <p:blipFill>
          <a:blip r:embed="rId8">
            <a:alphaModFix/>
          </a:blip>
          <a:stretch>
            <a:fillRect/>
          </a:stretch>
        </p:blipFill>
        <p:spPr>
          <a:xfrm>
            <a:off x="5541125" y="585059"/>
            <a:ext cx="3123000" cy="416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