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3" r:id="rId3"/>
    <p:sldId id="274" r:id="rId4"/>
    <p:sldId id="275" r:id="rId5"/>
    <p:sldId id="272" r:id="rId6"/>
    <p:sldId id="265" r:id="rId7"/>
    <p:sldId id="267" r:id="rId8"/>
    <p:sldId id="283" r:id="rId9"/>
    <p:sldId id="281" r:id="rId10"/>
    <p:sldId id="279" r:id="rId11"/>
    <p:sldId id="266" r:id="rId12"/>
    <p:sldId id="280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66FFCC"/>
    <a:srgbClr val="00FFFF"/>
    <a:srgbClr val="FF00FF"/>
    <a:srgbClr val="FF71FF"/>
    <a:srgbClr val="008000"/>
    <a:srgbClr val="99FF33"/>
    <a:srgbClr val="FFFF99"/>
    <a:srgbClr val="65FFC1"/>
    <a:srgbClr val="8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F58EA-BC71-421E-9A69-EDEF0C3162A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0FF44FC9-860A-4F69-8EB5-6ECA5E8C61D6}">
      <dgm:prSet phldrT="[Text]"/>
      <dgm:spPr/>
      <dgm:t>
        <a:bodyPr/>
        <a:lstStyle/>
        <a:p>
          <a:r>
            <a:rPr lang="en-US" dirty="0" smtClean="0"/>
            <a:t>4% - Failure Rate in Biology down from 17% BEFORE using flip at Univ. of Washington in Seattle</a:t>
          </a:r>
          <a:endParaRPr lang="en-US" dirty="0"/>
        </a:p>
      </dgm:t>
    </dgm:pt>
    <dgm:pt modelId="{D5537740-3F72-4580-B190-90BA9C65AA39}" type="parTrans" cxnId="{D15BB9F4-7060-473B-BCD6-5361B71C17C3}">
      <dgm:prSet/>
      <dgm:spPr/>
      <dgm:t>
        <a:bodyPr/>
        <a:lstStyle/>
        <a:p>
          <a:endParaRPr lang="en-US"/>
        </a:p>
      </dgm:t>
    </dgm:pt>
    <dgm:pt modelId="{37492193-DF43-446B-B60B-18C2ACF6CEB3}" type="sibTrans" cxnId="{D15BB9F4-7060-473B-BCD6-5361B71C17C3}">
      <dgm:prSet/>
      <dgm:spPr/>
      <dgm:t>
        <a:bodyPr/>
        <a:lstStyle/>
        <a:p>
          <a:endParaRPr lang="en-US"/>
        </a:p>
      </dgm:t>
    </dgm:pt>
    <dgm:pt modelId="{73CEA9C2-4EEE-4336-96A1-E0577AEA0455}">
      <dgm:prSet phldrT="[Text]"/>
      <dgm:spPr/>
      <dgm:t>
        <a:bodyPr/>
        <a:lstStyle/>
        <a:p>
          <a:r>
            <a:rPr lang="en-US" dirty="0" smtClean="0"/>
            <a:t>73.7% -  “C” or better in  flipped General Chemistry vs. 48.4% in  traditional class </a:t>
          </a:r>
          <a:r>
            <a:rPr lang="en-US" smtClean="0"/>
            <a:t>at Univ</a:t>
          </a:r>
          <a:r>
            <a:rPr lang="en-US" dirty="0" smtClean="0"/>
            <a:t>. of Memphis   </a:t>
          </a:r>
          <a:endParaRPr lang="en-US" dirty="0"/>
        </a:p>
      </dgm:t>
    </dgm:pt>
    <dgm:pt modelId="{9CD06B77-E203-4BE4-A664-AF5CB8A185C1}" type="parTrans" cxnId="{8DAE25C1-98D6-47EF-9DB1-DE1611EDB487}">
      <dgm:prSet/>
      <dgm:spPr/>
      <dgm:t>
        <a:bodyPr/>
        <a:lstStyle/>
        <a:p>
          <a:endParaRPr lang="en-US"/>
        </a:p>
      </dgm:t>
    </dgm:pt>
    <dgm:pt modelId="{E234CF75-C36C-44D3-9107-48535CC72617}" type="sibTrans" cxnId="{8DAE25C1-98D6-47EF-9DB1-DE1611EDB487}">
      <dgm:prSet/>
      <dgm:spPr/>
      <dgm:t>
        <a:bodyPr/>
        <a:lstStyle/>
        <a:p>
          <a:endParaRPr lang="en-US"/>
        </a:p>
      </dgm:t>
    </dgm:pt>
    <dgm:pt modelId="{6175D219-362F-446A-A737-58F35EFE5038}">
      <dgm:prSet phldrT="[Text]"/>
      <dgm:spPr/>
      <dgm:t>
        <a:bodyPr/>
        <a:lstStyle/>
        <a:p>
          <a:r>
            <a:rPr lang="en-US" dirty="0" smtClean="0"/>
            <a:t>5.1% - Increase in final exam performance</a:t>
          </a:r>
        </a:p>
        <a:p>
          <a:r>
            <a:rPr lang="en-US" dirty="0" smtClean="0"/>
            <a:t>2013 UNC Pharmacy School Study</a:t>
          </a:r>
          <a:endParaRPr lang="en-US" dirty="0"/>
        </a:p>
      </dgm:t>
    </dgm:pt>
    <dgm:pt modelId="{270089E2-DF0A-4F06-8EDA-9DB4AA16A771}" type="sibTrans" cxnId="{B544AA89-077B-4113-8FB9-1849DB9CDF7F}">
      <dgm:prSet/>
      <dgm:spPr/>
      <dgm:t>
        <a:bodyPr/>
        <a:lstStyle/>
        <a:p>
          <a:endParaRPr lang="en-US"/>
        </a:p>
      </dgm:t>
    </dgm:pt>
    <dgm:pt modelId="{BD123A77-A973-4B8A-B2E4-64D6D70B24D1}" type="parTrans" cxnId="{B544AA89-077B-4113-8FB9-1849DB9CDF7F}">
      <dgm:prSet/>
      <dgm:spPr/>
      <dgm:t>
        <a:bodyPr/>
        <a:lstStyle/>
        <a:p>
          <a:endParaRPr lang="en-US"/>
        </a:p>
      </dgm:t>
    </dgm:pt>
    <dgm:pt modelId="{9C08F91E-99D6-409E-80DD-360156E8E540}" type="pres">
      <dgm:prSet presAssocID="{177F58EA-BC71-421E-9A69-EDEF0C3162A6}" presName="Name0" presStyleCnt="0">
        <dgm:presLayoutVars>
          <dgm:dir/>
          <dgm:resizeHandles val="exact"/>
        </dgm:presLayoutVars>
      </dgm:prSet>
      <dgm:spPr/>
    </dgm:pt>
    <dgm:pt modelId="{A2B33F6A-88C0-4080-8E7E-0D8DE565EBFA}" type="pres">
      <dgm:prSet presAssocID="{177F58EA-BC71-421E-9A69-EDEF0C3162A6}" presName="fgShape" presStyleLbl="fgShp" presStyleIdx="0" presStyleCnt="1" custLinFactNeighborX="-1535" custLinFactNeighborY="16314"/>
      <dgm:spPr/>
    </dgm:pt>
    <dgm:pt modelId="{8C3B16AD-D6A3-484A-85B3-482102226FA1}" type="pres">
      <dgm:prSet presAssocID="{177F58EA-BC71-421E-9A69-EDEF0C3162A6}" presName="linComp" presStyleCnt="0"/>
      <dgm:spPr/>
    </dgm:pt>
    <dgm:pt modelId="{3CD660E0-C10F-4720-93BC-5F52C147A96C}" type="pres">
      <dgm:prSet presAssocID="{0FF44FC9-860A-4F69-8EB5-6ECA5E8C61D6}" presName="compNode" presStyleCnt="0"/>
      <dgm:spPr/>
    </dgm:pt>
    <dgm:pt modelId="{E0CED0E1-7E14-411E-8366-3BD560F7F694}" type="pres">
      <dgm:prSet presAssocID="{0FF44FC9-860A-4F69-8EB5-6ECA5E8C61D6}" presName="bkgdShape" presStyleLbl="node1" presStyleIdx="0" presStyleCnt="3"/>
      <dgm:spPr/>
      <dgm:t>
        <a:bodyPr/>
        <a:lstStyle/>
        <a:p>
          <a:endParaRPr lang="en-US"/>
        </a:p>
      </dgm:t>
    </dgm:pt>
    <dgm:pt modelId="{463607DE-114E-45A2-A9AD-5EFE71C3A7F4}" type="pres">
      <dgm:prSet presAssocID="{0FF44FC9-860A-4F69-8EB5-6ECA5E8C61D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42DC7-4FD0-477B-92E6-1C7468536B9B}" type="pres">
      <dgm:prSet presAssocID="{0FF44FC9-860A-4F69-8EB5-6ECA5E8C61D6}" presName="invisiNode" presStyleLbl="node1" presStyleIdx="0" presStyleCnt="3"/>
      <dgm:spPr/>
    </dgm:pt>
    <dgm:pt modelId="{C6914316-FEE0-48A0-A417-67A35027B347}" type="pres">
      <dgm:prSet presAssocID="{0FF44FC9-860A-4F69-8EB5-6ECA5E8C61D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709E055-27E6-4D79-ABF8-E0A33DB9627A}" type="pres">
      <dgm:prSet presAssocID="{37492193-DF43-446B-B60B-18C2ACF6CEB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906B53-6BF1-454B-822A-D594A76E19AC}" type="pres">
      <dgm:prSet presAssocID="{73CEA9C2-4EEE-4336-96A1-E0577AEA0455}" presName="compNode" presStyleCnt="0"/>
      <dgm:spPr/>
    </dgm:pt>
    <dgm:pt modelId="{BA70A889-F2EA-4F0E-993A-890AC73B9A0B}" type="pres">
      <dgm:prSet presAssocID="{73CEA9C2-4EEE-4336-96A1-E0577AEA0455}" presName="bkgdShape" presStyleLbl="node1" presStyleIdx="1" presStyleCnt="3" custLinFactNeighborX="946" custLinFactNeighborY="1439"/>
      <dgm:spPr/>
      <dgm:t>
        <a:bodyPr/>
        <a:lstStyle/>
        <a:p>
          <a:endParaRPr lang="en-US"/>
        </a:p>
      </dgm:t>
    </dgm:pt>
    <dgm:pt modelId="{CB1DD2AD-F2AE-4167-A8F3-92F44EB7B711}" type="pres">
      <dgm:prSet presAssocID="{73CEA9C2-4EEE-4336-96A1-E0577AEA045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4238C-4004-4B35-BBA7-CC00E00E510B}" type="pres">
      <dgm:prSet presAssocID="{73CEA9C2-4EEE-4336-96A1-E0577AEA0455}" presName="invisiNode" presStyleLbl="node1" presStyleIdx="1" presStyleCnt="3"/>
      <dgm:spPr/>
    </dgm:pt>
    <dgm:pt modelId="{AB35FDF0-1314-45C1-B64F-09A77CA27E5A}" type="pres">
      <dgm:prSet presAssocID="{73CEA9C2-4EEE-4336-96A1-E0577AEA0455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E6941C3-AEC4-4E8C-8EF5-09F2A6BA4752}" type="pres">
      <dgm:prSet presAssocID="{E234CF75-C36C-44D3-9107-48535CC726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63BA54-EB4B-4160-A7AC-E4EE74F2965A}" type="pres">
      <dgm:prSet presAssocID="{6175D219-362F-446A-A737-58F35EFE5038}" presName="compNode" presStyleCnt="0"/>
      <dgm:spPr/>
    </dgm:pt>
    <dgm:pt modelId="{47F76857-C4E2-49FB-8466-1CE1185291F4}" type="pres">
      <dgm:prSet presAssocID="{6175D219-362F-446A-A737-58F35EFE5038}" presName="bkgdShape" presStyleLbl="node1" presStyleIdx="2" presStyleCnt="3"/>
      <dgm:spPr/>
      <dgm:t>
        <a:bodyPr/>
        <a:lstStyle/>
        <a:p>
          <a:endParaRPr lang="en-US"/>
        </a:p>
      </dgm:t>
    </dgm:pt>
    <dgm:pt modelId="{AED7ACF2-7BF8-45BD-824C-3B01E76FEEA1}" type="pres">
      <dgm:prSet presAssocID="{6175D219-362F-446A-A737-58F35EFE503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63541-CEEA-40AC-98B3-41F7279FBA9C}" type="pres">
      <dgm:prSet presAssocID="{6175D219-362F-446A-A737-58F35EFE5038}" presName="invisiNode" presStyleLbl="node1" presStyleIdx="2" presStyleCnt="3"/>
      <dgm:spPr/>
    </dgm:pt>
    <dgm:pt modelId="{C6684CC5-8E65-42BB-A6D0-3E3C241B1B4B}" type="pres">
      <dgm:prSet presAssocID="{6175D219-362F-446A-A737-58F35EFE503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8D8A5B0-254D-4085-B89A-30A57926FED7}" type="presOf" srcId="{37492193-DF43-446B-B60B-18C2ACF6CEB3}" destId="{9709E055-27E6-4D79-ABF8-E0A33DB9627A}" srcOrd="0" destOrd="0" presId="urn:microsoft.com/office/officeart/2005/8/layout/hList7"/>
    <dgm:cxn modelId="{B544AA89-077B-4113-8FB9-1849DB9CDF7F}" srcId="{177F58EA-BC71-421E-9A69-EDEF0C3162A6}" destId="{6175D219-362F-446A-A737-58F35EFE5038}" srcOrd="2" destOrd="0" parTransId="{BD123A77-A973-4B8A-B2E4-64D6D70B24D1}" sibTransId="{270089E2-DF0A-4F06-8EDA-9DB4AA16A771}"/>
    <dgm:cxn modelId="{74B6CB36-2563-4636-855A-5477680D06DA}" type="presOf" srcId="{73CEA9C2-4EEE-4336-96A1-E0577AEA0455}" destId="{CB1DD2AD-F2AE-4167-A8F3-92F44EB7B711}" srcOrd="1" destOrd="0" presId="urn:microsoft.com/office/officeart/2005/8/layout/hList7"/>
    <dgm:cxn modelId="{208B872C-9A15-4AB6-B1C5-319D210C117B}" type="presOf" srcId="{177F58EA-BC71-421E-9A69-EDEF0C3162A6}" destId="{9C08F91E-99D6-409E-80DD-360156E8E540}" srcOrd="0" destOrd="0" presId="urn:microsoft.com/office/officeart/2005/8/layout/hList7"/>
    <dgm:cxn modelId="{287ACF74-7894-4E41-BD7E-47FB0464ED0A}" type="presOf" srcId="{6175D219-362F-446A-A737-58F35EFE5038}" destId="{AED7ACF2-7BF8-45BD-824C-3B01E76FEEA1}" srcOrd="1" destOrd="0" presId="urn:microsoft.com/office/officeart/2005/8/layout/hList7"/>
    <dgm:cxn modelId="{D15BB9F4-7060-473B-BCD6-5361B71C17C3}" srcId="{177F58EA-BC71-421E-9A69-EDEF0C3162A6}" destId="{0FF44FC9-860A-4F69-8EB5-6ECA5E8C61D6}" srcOrd="0" destOrd="0" parTransId="{D5537740-3F72-4580-B190-90BA9C65AA39}" sibTransId="{37492193-DF43-446B-B60B-18C2ACF6CEB3}"/>
    <dgm:cxn modelId="{9D63FD5A-287B-4E17-8C03-79C782CB05D9}" type="presOf" srcId="{6175D219-362F-446A-A737-58F35EFE5038}" destId="{47F76857-C4E2-49FB-8466-1CE1185291F4}" srcOrd="0" destOrd="0" presId="urn:microsoft.com/office/officeart/2005/8/layout/hList7"/>
    <dgm:cxn modelId="{645DB523-047E-4D39-94B0-D78E2EC6BD3E}" type="presOf" srcId="{0FF44FC9-860A-4F69-8EB5-6ECA5E8C61D6}" destId="{E0CED0E1-7E14-411E-8366-3BD560F7F694}" srcOrd="0" destOrd="0" presId="urn:microsoft.com/office/officeart/2005/8/layout/hList7"/>
    <dgm:cxn modelId="{F269D0DF-6415-4501-B7C4-29DCC7CBEB61}" type="presOf" srcId="{E234CF75-C36C-44D3-9107-48535CC72617}" destId="{9E6941C3-AEC4-4E8C-8EF5-09F2A6BA4752}" srcOrd="0" destOrd="0" presId="urn:microsoft.com/office/officeart/2005/8/layout/hList7"/>
    <dgm:cxn modelId="{8DAE25C1-98D6-47EF-9DB1-DE1611EDB487}" srcId="{177F58EA-BC71-421E-9A69-EDEF0C3162A6}" destId="{73CEA9C2-4EEE-4336-96A1-E0577AEA0455}" srcOrd="1" destOrd="0" parTransId="{9CD06B77-E203-4BE4-A664-AF5CB8A185C1}" sibTransId="{E234CF75-C36C-44D3-9107-48535CC72617}"/>
    <dgm:cxn modelId="{13D5878C-19B8-4BE0-9ED8-E5A6C9D1E9AB}" type="presOf" srcId="{0FF44FC9-860A-4F69-8EB5-6ECA5E8C61D6}" destId="{463607DE-114E-45A2-A9AD-5EFE71C3A7F4}" srcOrd="1" destOrd="0" presId="urn:microsoft.com/office/officeart/2005/8/layout/hList7"/>
    <dgm:cxn modelId="{DACAD281-C040-4B9C-A765-222878641A0A}" type="presOf" srcId="{73CEA9C2-4EEE-4336-96A1-E0577AEA0455}" destId="{BA70A889-F2EA-4F0E-993A-890AC73B9A0B}" srcOrd="0" destOrd="0" presId="urn:microsoft.com/office/officeart/2005/8/layout/hList7"/>
    <dgm:cxn modelId="{1EFDB97A-B94F-45D7-8661-7783F9219566}" type="presParOf" srcId="{9C08F91E-99D6-409E-80DD-360156E8E540}" destId="{A2B33F6A-88C0-4080-8E7E-0D8DE565EBFA}" srcOrd="0" destOrd="0" presId="urn:microsoft.com/office/officeart/2005/8/layout/hList7"/>
    <dgm:cxn modelId="{150C80B7-3FE2-421D-B377-C1515D9271B1}" type="presParOf" srcId="{9C08F91E-99D6-409E-80DD-360156E8E540}" destId="{8C3B16AD-D6A3-484A-85B3-482102226FA1}" srcOrd="1" destOrd="0" presId="urn:microsoft.com/office/officeart/2005/8/layout/hList7"/>
    <dgm:cxn modelId="{9F1C0075-F505-456C-9B8F-9C312D06DC89}" type="presParOf" srcId="{8C3B16AD-D6A3-484A-85B3-482102226FA1}" destId="{3CD660E0-C10F-4720-93BC-5F52C147A96C}" srcOrd="0" destOrd="0" presId="urn:microsoft.com/office/officeart/2005/8/layout/hList7"/>
    <dgm:cxn modelId="{C26089B3-E238-4AC8-B5C0-5B531BC88ABA}" type="presParOf" srcId="{3CD660E0-C10F-4720-93BC-5F52C147A96C}" destId="{E0CED0E1-7E14-411E-8366-3BD560F7F694}" srcOrd="0" destOrd="0" presId="urn:microsoft.com/office/officeart/2005/8/layout/hList7"/>
    <dgm:cxn modelId="{8E548B30-87C5-4F66-A2E2-FCC7771407EA}" type="presParOf" srcId="{3CD660E0-C10F-4720-93BC-5F52C147A96C}" destId="{463607DE-114E-45A2-A9AD-5EFE71C3A7F4}" srcOrd="1" destOrd="0" presId="urn:microsoft.com/office/officeart/2005/8/layout/hList7"/>
    <dgm:cxn modelId="{DA223E99-F3FE-4E0B-B3AC-4390007E5BEE}" type="presParOf" srcId="{3CD660E0-C10F-4720-93BC-5F52C147A96C}" destId="{17C42DC7-4FD0-477B-92E6-1C7468536B9B}" srcOrd="2" destOrd="0" presId="urn:microsoft.com/office/officeart/2005/8/layout/hList7"/>
    <dgm:cxn modelId="{26880998-3BDC-40CF-BA2B-60B5A195D8A8}" type="presParOf" srcId="{3CD660E0-C10F-4720-93BC-5F52C147A96C}" destId="{C6914316-FEE0-48A0-A417-67A35027B347}" srcOrd="3" destOrd="0" presId="urn:microsoft.com/office/officeart/2005/8/layout/hList7"/>
    <dgm:cxn modelId="{759669BB-5BFD-47AF-A655-4221C4F72462}" type="presParOf" srcId="{8C3B16AD-D6A3-484A-85B3-482102226FA1}" destId="{9709E055-27E6-4D79-ABF8-E0A33DB9627A}" srcOrd="1" destOrd="0" presId="urn:microsoft.com/office/officeart/2005/8/layout/hList7"/>
    <dgm:cxn modelId="{C6475AB6-28A4-4DE8-9914-A891DBA7EBB9}" type="presParOf" srcId="{8C3B16AD-D6A3-484A-85B3-482102226FA1}" destId="{1F906B53-6BF1-454B-822A-D594A76E19AC}" srcOrd="2" destOrd="0" presId="urn:microsoft.com/office/officeart/2005/8/layout/hList7"/>
    <dgm:cxn modelId="{5B70F4DB-AFEA-4484-9575-F45D15481F59}" type="presParOf" srcId="{1F906B53-6BF1-454B-822A-D594A76E19AC}" destId="{BA70A889-F2EA-4F0E-993A-890AC73B9A0B}" srcOrd="0" destOrd="0" presId="urn:microsoft.com/office/officeart/2005/8/layout/hList7"/>
    <dgm:cxn modelId="{1EC953DD-2C0E-4A69-B64C-B00EC7C47C0B}" type="presParOf" srcId="{1F906B53-6BF1-454B-822A-D594A76E19AC}" destId="{CB1DD2AD-F2AE-4167-A8F3-92F44EB7B711}" srcOrd="1" destOrd="0" presId="urn:microsoft.com/office/officeart/2005/8/layout/hList7"/>
    <dgm:cxn modelId="{B8F40889-7ABF-4070-B5BF-54CB3A8834CC}" type="presParOf" srcId="{1F906B53-6BF1-454B-822A-D594A76E19AC}" destId="{BA04238C-4004-4B35-BBA7-CC00E00E510B}" srcOrd="2" destOrd="0" presId="urn:microsoft.com/office/officeart/2005/8/layout/hList7"/>
    <dgm:cxn modelId="{A4B4186F-8032-4076-A9F0-35518AA5B4DF}" type="presParOf" srcId="{1F906B53-6BF1-454B-822A-D594A76E19AC}" destId="{AB35FDF0-1314-45C1-B64F-09A77CA27E5A}" srcOrd="3" destOrd="0" presId="urn:microsoft.com/office/officeart/2005/8/layout/hList7"/>
    <dgm:cxn modelId="{C477A80F-A8D0-49D4-B5E1-E66981F439E8}" type="presParOf" srcId="{8C3B16AD-D6A3-484A-85B3-482102226FA1}" destId="{9E6941C3-AEC4-4E8C-8EF5-09F2A6BA4752}" srcOrd="3" destOrd="0" presId="urn:microsoft.com/office/officeart/2005/8/layout/hList7"/>
    <dgm:cxn modelId="{2CD07EA3-B262-494F-9924-78F6EC323EE6}" type="presParOf" srcId="{8C3B16AD-D6A3-484A-85B3-482102226FA1}" destId="{6363BA54-EB4B-4160-A7AC-E4EE74F2965A}" srcOrd="4" destOrd="0" presId="urn:microsoft.com/office/officeart/2005/8/layout/hList7"/>
    <dgm:cxn modelId="{82ECE0AA-C2C7-4F6C-BCD7-E900C6F5F3C5}" type="presParOf" srcId="{6363BA54-EB4B-4160-A7AC-E4EE74F2965A}" destId="{47F76857-C4E2-49FB-8466-1CE1185291F4}" srcOrd="0" destOrd="0" presId="urn:microsoft.com/office/officeart/2005/8/layout/hList7"/>
    <dgm:cxn modelId="{2D23E305-0439-4C27-9FE3-FD59D6B484EC}" type="presParOf" srcId="{6363BA54-EB4B-4160-A7AC-E4EE74F2965A}" destId="{AED7ACF2-7BF8-45BD-824C-3B01E76FEEA1}" srcOrd="1" destOrd="0" presId="urn:microsoft.com/office/officeart/2005/8/layout/hList7"/>
    <dgm:cxn modelId="{27B626F8-33E1-483A-9D8D-44BF3AEADA26}" type="presParOf" srcId="{6363BA54-EB4B-4160-A7AC-E4EE74F2965A}" destId="{6A863541-CEEA-40AC-98B3-41F7279FBA9C}" srcOrd="2" destOrd="0" presId="urn:microsoft.com/office/officeart/2005/8/layout/hList7"/>
    <dgm:cxn modelId="{A1FA7EC2-8DAE-44CB-94CB-17B300B68129}" type="presParOf" srcId="{6363BA54-EB4B-4160-A7AC-E4EE74F2965A}" destId="{C6684CC5-8E65-42BB-A6D0-3E3C241B1B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ED0E1-7E14-411E-8366-3BD560F7F694}">
      <dsp:nvSpPr>
        <dsp:cNvPr id="0" name=""/>
        <dsp:cNvSpPr/>
      </dsp:nvSpPr>
      <dsp:spPr>
        <a:xfrm>
          <a:off x="967" y="0"/>
          <a:ext cx="1505121" cy="388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4% - Failure Rate in Biology down from 17% BEFORE using flip at Univ. of Washington in Seattle</a:t>
          </a:r>
          <a:endParaRPr lang="en-US" sz="1200" kern="1200" dirty="0"/>
        </a:p>
      </dsp:txBody>
      <dsp:txXfrm>
        <a:off x="967" y="1554480"/>
        <a:ext cx="1505121" cy="1554480"/>
      </dsp:txXfrm>
    </dsp:sp>
    <dsp:sp modelId="{C6914316-FEE0-48A0-A417-67A35027B347}">
      <dsp:nvSpPr>
        <dsp:cNvPr id="0" name=""/>
        <dsp:cNvSpPr/>
      </dsp:nvSpPr>
      <dsp:spPr>
        <a:xfrm>
          <a:off x="106475" y="233172"/>
          <a:ext cx="1294104" cy="1294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0A889-F2EA-4F0E-993A-890AC73B9A0B}">
      <dsp:nvSpPr>
        <dsp:cNvPr id="0" name=""/>
        <dsp:cNvSpPr/>
      </dsp:nvSpPr>
      <dsp:spPr>
        <a:xfrm>
          <a:off x="1565481" y="0"/>
          <a:ext cx="1505121" cy="388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73.7% -  “C” or better in  flipped General Chemistry vs. 48.4% in  traditional class </a:t>
          </a:r>
          <a:r>
            <a:rPr lang="en-US" sz="1200" kern="1200" smtClean="0"/>
            <a:t>at Univ</a:t>
          </a:r>
          <a:r>
            <a:rPr lang="en-US" sz="1200" kern="1200" dirty="0" smtClean="0"/>
            <a:t>. of Memphis   </a:t>
          </a:r>
          <a:endParaRPr lang="en-US" sz="1200" kern="1200" dirty="0"/>
        </a:p>
      </dsp:txBody>
      <dsp:txXfrm>
        <a:off x="1565481" y="1554480"/>
        <a:ext cx="1505121" cy="1554480"/>
      </dsp:txXfrm>
    </dsp:sp>
    <dsp:sp modelId="{AB35FDF0-1314-45C1-B64F-09A77CA27E5A}">
      <dsp:nvSpPr>
        <dsp:cNvPr id="0" name=""/>
        <dsp:cNvSpPr/>
      </dsp:nvSpPr>
      <dsp:spPr>
        <a:xfrm>
          <a:off x="1656751" y="233172"/>
          <a:ext cx="1294104" cy="12941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76857-C4E2-49FB-8466-1CE1185291F4}">
      <dsp:nvSpPr>
        <dsp:cNvPr id="0" name=""/>
        <dsp:cNvSpPr/>
      </dsp:nvSpPr>
      <dsp:spPr>
        <a:xfrm>
          <a:off x="3101517" y="0"/>
          <a:ext cx="1505121" cy="3886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5.1% - Increase in final exam performance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2013 UNC Pharmacy School Study</a:t>
          </a:r>
          <a:endParaRPr lang="en-US" sz="1200" kern="1200" dirty="0"/>
        </a:p>
      </dsp:txBody>
      <dsp:txXfrm>
        <a:off x="3101517" y="1554480"/>
        <a:ext cx="1505121" cy="1554480"/>
      </dsp:txXfrm>
    </dsp:sp>
    <dsp:sp modelId="{C6684CC5-8E65-42BB-A6D0-3E3C241B1B4B}">
      <dsp:nvSpPr>
        <dsp:cNvPr id="0" name=""/>
        <dsp:cNvSpPr/>
      </dsp:nvSpPr>
      <dsp:spPr>
        <a:xfrm>
          <a:off x="3207026" y="233172"/>
          <a:ext cx="1294104" cy="12941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33F6A-88C0-4080-8E7E-0D8DE565EBFA}">
      <dsp:nvSpPr>
        <dsp:cNvPr id="0" name=""/>
        <dsp:cNvSpPr/>
      </dsp:nvSpPr>
      <dsp:spPr>
        <a:xfrm>
          <a:off x="119235" y="3204059"/>
          <a:ext cx="4238998" cy="5829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131D2C8-A9B4-4D6A-B709-4DA9F7647C5D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4885-D5C2-412E-A0B0-38897072613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creativecommons.org/licenses/by-nc-nd/3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Demi Cond" panose="020B0706030402020204" pitchFamily="34" charset="0"/>
              </a:rPr>
              <a:t>FLIPPED CLASSROOM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Information Literacy Sessions with Classroom Partners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8" name="guy_doing_cartwheel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20692186">
            <a:off x="3828611" y="430871"/>
            <a:ext cx="2087630" cy="208763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77384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932581">
            <a:off x="338637" y="4283880"/>
            <a:ext cx="5349240" cy="77743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latin typeface="Franklin Gothic Demi" panose="020B0703020102020204" pitchFamily="34" charset="0"/>
              </a:rPr>
              <a:t> 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74188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400" dirty="0" smtClean="0">
                <a:latin typeface="Franklin Gothic Book" panose="020B0503020102020204" pitchFamily="34" charset="0"/>
              </a:rPr>
              <a:t>http://libguides.gvltec.edu/flipped</a:t>
            </a:r>
            <a:br>
              <a:rPr lang="en-US" sz="3400" dirty="0" smtClean="0">
                <a:latin typeface="Franklin Gothic Book" panose="020B0503020102020204" pitchFamily="34" charset="0"/>
              </a:rPr>
            </a:br>
            <a:endParaRPr lang="en-US" sz="3400" dirty="0" smtClean="0">
              <a:latin typeface="Franklin Gothic Book" panose="020B05030201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400" dirty="0" smtClean="0">
                <a:latin typeface="Franklin Gothic Book" panose="020B0503020102020204" pitchFamily="34" charset="0"/>
              </a:rPr>
              <a:t>www.gvltec.edu/library</a:t>
            </a:r>
          </a:p>
          <a:p>
            <a:pPr>
              <a:spcAft>
                <a:spcPts val="1800"/>
              </a:spcAft>
            </a:pPr>
            <a:r>
              <a:rPr lang="en-US" sz="3400" dirty="0" smtClean="0">
                <a:latin typeface="Franklin Gothic Book" panose="020B0503020102020204" pitchFamily="34" charset="0"/>
              </a:rPr>
              <a:t>Off-campus database password: helpful</a:t>
            </a:r>
            <a:endParaRPr lang="en-US" sz="3400" dirty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0721" y="5471410"/>
            <a:ext cx="2184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Franklin Gothic Demi" panose="020B0703020102020204" pitchFamily="34" charset="0"/>
              </a:rPr>
              <a:t>Mock-Flip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3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4966069" y="2070432"/>
            <a:ext cx="5151635" cy="1435608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65FFC1"/>
                </a:solidFill>
              </a:rPr>
              <a:t>Interaction That Enhances Learning</a:t>
            </a:r>
            <a:endParaRPr lang="en-US" sz="3800" dirty="0">
              <a:solidFill>
                <a:srgbClr val="65FF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755834" y="2467402"/>
            <a:ext cx="5963461" cy="368159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dirty="0" smtClean="0">
                <a:latin typeface="Franklin Gothic Book" panose="020B0503020102020204" pitchFamily="34" charset="0"/>
              </a:rPr>
              <a:t>“There is interaction between the coach [instructor] and the player [student], between different players, and between different groups of players.  And through that interaction, questions get answered, others get raised – and things get learned</a:t>
            </a:r>
            <a:r>
              <a:rPr lang="en-US" dirty="0" smtClean="0">
                <a:latin typeface="Franklin Gothic Book" panose="020B0503020102020204" pitchFamily="34" charset="0"/>
              </a:rPr>
              <a:t>”</a:t>
            </a:r>
          </a:p>
          <a:p>
            <a:pPr marL="0" indent="0" algn="r">
              <a:buNone/>
            </a:pP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 - TALBERT, 2014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943" y="2362200"/>
            <a:ext cx="662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Book" panose="020B0503020102020204" pitchFamily="34" charset="0"/>
              </a:rPr>
              <a:t>Carole Williams, Information Literacy Librarian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carole.williams@gvltec.edu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Michelle A. Rubino, Online &amp; Information Literacy Librarian</a:t>
            </a: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michelle.rubino@gvltec.edu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2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932581">
            <a:off x="338637" y="4283880"/>
            <a:ext cx="5349240" cy="77743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latin typeface="Franklin Gothic Demi" panose="020B0703020102020204" pitchFamily="34" charset="0"/>
              </a:rPr>
              <a:t> 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"7 Things You Should Read About Flipped Classrooms." EDUCAUSE.edu. Web. 30 Apr. 2014. https://net.educause.edu/ir/library/pdf/ELIR1302.pdf </a:t>
            </a:r>
            <a:r>
              <a:rPr lang="en-US" dirty="0" smtClean="0">
                <a:latin typeface="Franklin Gothic Book" panose="020B0503020102020204" pitchFamily="34" charset="0"/>
              </a:rPr>
              <a:t/>
            </a:r>
            <a:br>
              <a:rPr lang="en-US" dirty="0" smtClean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err="1">
                <a:latin typeface="Franklin Gothic Book" panose="020B0503020102020204" pitchFamily="34" charset="0"/>
              </a:rPr>
              <a:t>Benjes</a:t>
            </a:r>
            <a:r>
              <a:rPr lang="en-US" dirty="0">
                <a:latin typeface="Franklin Gothic Book" panose="020B0503020102020204" pitchFamily="34" charset="0"/>
              </a:rPr>
              <a:t>-Small, and Katelyn Tucker. “Keeping Up With…Flipped Classrooms.” http://www.ala.org/acrl/shib_login/?</a:t>
            </a:r>
            <a:r>
              <a:rPr lang="en-US" dirty="0" smtClean="0">
                <a:latin typeface="Franklin Gothic Book" panose="020B0503020102020204" pitchFamily="34" charset="0"/>
              </a:rPr>
              <a:t>q=publications/keeping_up_with/flipped_classrooms</a:t>
            </a:r>
            <a:r>
              <a:rPr lang="en-US" u="sng" dirty="0" smtClean="0">
                <a:latin typeface="Franklin Gothic Book" panose="020B0503020102020204" pitchFamily="34" charset="0"/>
              </a:rPr>
              <a:t/>
            </a:r>
            <a:br>
              <a:rPr lang="en-US" u="sng" dirty="0" smtClean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Bergmann, Jon, et al. “The Flipped Class: What It Is and What It Is Not.” http://</a:t>
            </a:r>
            <a:r>
              <a:rPr lang="en-US" dirty="0" smtClean="0">
                <a:latin typeface="Franklin Gothic Book" panose="020B0503020102020204" pitchFamily="34" charset="0"/>
              </a:rPr>
              <a:t>www.thedailyriff.com/articles/the-flipped-class-conversation-689.php</a:t>
            </a:r>
            <a:r>
              <a:rPr lang="en-US" u="sng" dirty="0" smtClean="0">
                <a:latin typeface="Franklin Gothic Book" panose="020B0503020102020204" pitchFamily="34" charset="0"/>
              </a:rPr>
              <a:t/>
            </a:r>
            <a:br>
              <a:rPr lang="en-US" u="sng" dirty="0" smtClean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Bishop, Jacob Lowell, and Dr. Matthew A. </a:t>
            </a:r>
            <a:r>
              <a:rPr lang="en-US" dirty="0" err="1">
                <a:latin typeface="Franklin Gothic Book" panose="020B0503020102020204" pitchFamily="34" charset="0"/>
              </a:rPr>
              <a:t>Verleger</a:t>
            </a:r>
            <a:r>
              <a:rPr lang="en-US" dirty="0">
                <a:latin typeface="Franklin Gothic Book" panose="020B0503020102020204" pitchFamily="34" charset="0"/>
              </a:rPr>
              <a:t>. “The Flipped Classroom: A Survey of the Research.” 120</a:t>
            </a:r>
            <a:r>
              <a:rPr lang="en-US" baseline="30000" dirty="0">
                <a:latin typeface="Franklin Gothic Book" panose="020B0503020102020204" pitchFamily="34" charset="0"/>
              </a:rPr>
              <a:t>th</a:t>
            </a:r>
            <a:r>
              <a:rPr lang="en-US" dirty="0">
                <a:latin typeface="Franklin Gothic Book" panose="020B0503020102020204" pitchFamily="34" charset="0"/>
              </a:rPr>
              <a:t> ASEE Annual Conference &amp; Exposition, June 23-26, 2013, Atlanta. </a:t>
            </a:r>
            <a:r>
              <a:rPr lang="en-US" dirty="0" err="1">
                <a:latin typeface="Franklin Gothic Book" panose="020B0503020102020204" pitchFamily="34" charset="0"/>
              </a:rPr>
              <a:t>n.p</a:t>
            </a:r>
            <a:r>
              <a:rPr lang="en-US" dirty="0">
                <a:latin typeface="Franklin Gothic Book" panose="020B0503020102020204" pitchFamily="34" charset="0"/>
              </a:rPr>
              <a:t>., </a:t>
            </a:r>
            <a:r>
              <a:rPr lang="en-US" dirty="0" err="1">
                <a:latin typeface="Franklin Gothic Book" panose="020B0503020102020204" pitchFamily="34" charset="0"/>
              </a:rPr>
              <a:t>n.d.</a:t>
            </a:r>
            <a:r>
              <a:rPr lang="en-US" dirty="0">
                <a:latin typeface="Franklin Gothic Book" panose="020B0503020102020204" pitchFamily="34" charset="0"/>
              </a:rPr>
              <a:t> Web. http://</a:t>
            </a:r>
            <a:r>
              <a:rPr lang="en-US" dirty="0" smtClean="0">
                <a:latin typeface="Franklin Gothic Book" panose="020B0503020102020204" pitchFamily="34" charset="0"/>
              </a:rPr>
              <a:t>www.studiesuccesho.nl/wp-content/uploads/2014/04/flipped-classroom-artikel.pdf</a:t>
            </a:r>
            <a:r>
              <a:rPr lang="en-US" u="sng" dirty="0" smtClean="0">
                <a:latin typeface="Franklin Gothic Book" panose="020B0503020102020204" pitchFamily="34" charset="0"/>
              </a:rPr>
              <a:t/>
            </a:r>
            <a:br>
              <a:rPr lang="en-US" u="sng" dirty="0" smtClean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err="1">
                <a:latin typeface="Franklin Gothic Book" panose="020B0503020102020204" pitchFamily="34" charset="0"/>
              </a:rPr>
              <a:t>Brame</a:t>
            </a:r>
            <a:r>
              <a:rPr lang="en-US" dirty="0">
                <a:latin typeface="Franklin Gothic Book" panose="020B0503020102020204" pitchFamily="34" charset="0"/>
              </a:rPr>
              <a:t>, Cynthia J. "Flipping the Classroom." Center For Teaching RSS. Vanderbilt University Center for Teaching, </a:t>
            </a:r>
            <a:r>
              <a:rPr lang="en-US" dirty="0" err="1">
                <a:latin typeface="Franklin Gothic Book" panose="020B0503020102020204" pitchFamily="34" charset="0"/>
              </a:rPr>
              <a:t>n.d.</a:t>
            </a:r>
            <a:r>
              <a:rPr lang="en-US" dirty="0">
                <a:latin typeface="Franklin Gothic Book" panose="020B0503020102020204" pitchFamily="34" charset="0"/>
              </a:rPr>
              <a:t> Web. 30 Apr. 2014. http://cft.vanderbilt.edu/guides-sub-pages/flipping-the-classroom</a:t>
            </a:r>
            <a:r>
              <a:rPr lang="en-US" dirty="0" smtClean="0">
                <a:latin typeface="Franklin Gothic Book" panose="020B0503020102020204" pitchFamily="34" charset="0"/>
              </a:rPr>
              <a:t>/</a:t>
            </a:r>
            <a:r>
              <a:rPr lang="en-US" u="sng" dirty="0" smtClean="0">
                <a:latin typeface="Franklin Gothic Book" panose="020B0503020102020204" pitchFamily="34" charset="0"/>
              </a:rPr>
              <a:t/>
            </a:r>
            <a:br>
              <a:rPr lang="en-US" u="sng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err="1">
                <a:latin typeface="Franklin Gothic Book" panose="020B0503020102020204" pitchFamily="34" charset="0"/>
              </a:rPr>
              <a:t>Bruff</a:t>
            </a:r>
            <a:r>
              <a:rPr lang="en-US" dirty="0">
                <a:latin typeface="Franklin Gothic Book" panose="020B0503020102020204" pitchFamily="34" charset="0"/>
              </a:rPr>
              <a:t>, Derek. "The Flipped Classroom FAQ." CIRTL Network. </a:t>
            </a:r>
            <a:r>
              <a:rPr lang="en-US" dirty="0" err="1">
                <a:latin typeface="Franklin Gothic Book" panose="020B0503020102020204" pitchFamily="34" charset="0"/>
              </a:rPr>
              <a:t>N.p</a:t>
            </a:r>
            <a:r>
              <a:rPr lang="en-US" dirty="0">
                <a:latin typeface="Franklin Gothic Book" panose="020B0503020102020204" pitchFamily="34" charset="0"/>
              </a:rPr>
              <a:t>., 15 Sept. 2012. Web. 30 Apr. 2014. http://www.cirtl.net/node/7788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3281" y="145002"/>
            <a:ext cx="5685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Franklin Gothic Demi" panose="020B0703020102020204" pitchFamily="34" charset="0"/>
              </a:rPr>
              <a:t>Flipping Articles &amp; Resources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5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932581">
            <a:off x="338637" y="4283880"/>
            <a:ext cx="5349240" cy="77743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latin typeface="Franklin Gothic Demi" panose="020B0703020102020204" pitchFamily="34" charset="0"/>
              </a:rPr>
              <a:t> 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Center for Instructional Technology, Duke University, “Flipping the Classroom” http://cit.duke.edu/get-ideas/teaching-strategies/flipping-the-classroom</a:t>
            </a:r>
            <a:r>
              <a:rPr lang="en-US" dirty="0" smtClean="0">
                <a:latin typeface="Franklin Gothic Book" panose="020B0503020102020204" pitchFamily="34" charset="0"/>
              </a:rPr>
              <a:t>/</a:t>
            </a:r>
            <a:r>
              <a:rPr lang="en-US" u="sng" dirty="0" smtClean="0">
                <a:latin typeface="Franklin Gothic Book" panose="020B0503020102020204" pitchFamily="34" charset="0"/>
              </a:rPr>
              <a:t/>
            </a:r>
            <a:br>
              <a:rPr lang="en-US" u="sng" dirty="0" smtClean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Flipped Learning Network: A professional learning community for teachers using </a:t>
            </a:r>
            <a:r>
              <a:rPr lang="en-US" dirty="0" err="1">
                <a:latin typeface="Franklin Gothic Book" panose="020B0503020102020204" pitchFamily="34" charset="0"/>
              </a:rPr>
              <a:t>screencasting</a:t>
            </a:r>
            <a:r>
              <a:rPr lang="en-US" dirty="0">
                <a:latin typeface="Franklin Gothic Book" panose="020B0503020102020204" pitchFamily="34" charset="0"/>
              </a:rPr>
              <a:t> in education.  http://flippedclassroom.org/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Flipping the Classroom Video: from Penn State University   http://</a:t>
            </a:r>
            <a:r>
              <a:rPr lang="en-US" dirty="0" smtClean="0">
                <a:latin typeface="Franklin Gothic Book" panose="020B0503020102020204" pitchFamily="34" charset="0"/>
              </a:rPr>
              <a:t>youtu.be/26pxh_qMppE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Talbert, Robert. "Flipped learning skepticism: Is flipped learning just self-teaching?." </a:t>
            </a:r>
            <a:r>
              <a:rPr lang="en-US" i="1" dirty="0">
                <a:latin typeface="Franklin Gothic Book" panose="020B0503020102020204" pitchFamily="34" charset="0"/>
              </a:rPr>
              <a:t>Casting Out Nines</a:t>
            </a:r>
            <a:r>
              <a:rPr lang="en-US" dirty="0">
                <a:latin typeface="Franklin Gothic Book" panose="020B0503020102020204" pitchFamily="34" charset="0"/>
              </a:rPr>
              <a:t>. Chronicle of Higher Education. 28 Apr. 2014. Web. 30 Apr. 2014. http://chronicle.com/blognetwork/castingoutnines/2014/04/28/flipped-learning-skepticism-is-flipped-learning-just-self-teaching/?</a:t>
            </a:r>
            <a:r>
              <a:rPr lang="en-US" dirty="0" smtClean="0">
                <a:latin typeface="Franklin Gothic Book" panose="020B0503020102020204" pitchFamily="34" charset="0"/>
              </a:rPr>
              <a:t>cid=at&amp;utm_source=at&amp;utm_medium=en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Teaching for Tomorrow Video: Flipped Learning http://</a:t>
            </a:r>
            <a:r>
              <a:rPr lang="en-US" dirty="0" smtClean="0">
                <a:latin typeface="Franklin Gothic Book" panose="020B0503020102020204" pitchFamily="34" charset="0"/>
              </a:rPr>
              <a:t>youtu.be/4a7NbUIr_iQ</a:t>
            </a:r>
          </a:p>
          <a:p>
            <a:endParaRPr lang="en-US" u="sng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The Flipped Classroom FAQ. CIRTL Network Committed to advancing the teaching of STEM disciplines in higher education. http://www.cirtl.net/node/7788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err="1">
                <a:latin typeface="Franklin Gothic Book" panose="020B0503020102020204" pitchFamily="34" charset="0"/>
              </a:rPr>
              <a:t>Yarbro</a:t>
            </a:r>
            <a:r>
              <a:rPr lang="en-US" dirty="0">
                <a:latin typeface="Franklin Gothic Book" panose="020B0503020102020204" pitchFamily="34" charset="0"/>
              </a:rPr>
              <a:t>, Jessica, et al. “Extension of a Review of Flipped Learning.” 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http://flippedlearning.org/cms/lib07/VA01923112/Centricity/Domain/41/Extension%20of%20FLipped%20Learning%20LIt%20Review%20June%202014.pdf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4966069" y="2070432"/>
            <a:ext cx="5151635" cy="14356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71FF"/>
                </a:solidFill>
                <a:latin typeface="Franklin Gothic Demi" panose="020B0703020102020204" pitchFamily="34" charset="0"/>
              </a:rPr>
              <a:t>Partnerships Between Faculty &amp;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643262" y="4052334"/>
            <a:ext cx="5348414" cy="221455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Lectures are not necessarily conducive to “the sort of partnership between students and instructor that the best learning experiences have.”  </a:t>
            </a:r>
          </a:p>
          <a:p>
            <a:pPr marL="0" indent="0" algn="r">
              <a:buNone/>
            </a:pP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latin typeface="Franklin Gothic Book" panose="020B0503020102020204" pitchFamily="34" charset="0"/>
              </a:rPr>
              <a:t>- TALBERT, 2014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9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98160" y="3479719"/>
            <a:ext cx="5407443" cy="23158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The Flipped </a:t>
            </a:r>
            <a:r>
              <a:rPr lang="en-US" sz="2800" dirty="0" smtClean="0">
                <a:latin typeface="Franklin Gothic Book" panose="020B0503020102020204" pitchFamily="34" charset="0"/>
              </a:rPr>
              <a:t>Classroom </a:t>
            </a:r>
            <a:r>
              <a:rPr lang="en-US" sz="2800" dirty="0">
                <a:latin typeface="Franklin Gothic Book" panose="020B0503020102020204" pitchFamily="34" charset="0"/>
              </a:rPr>
              <a:t>is a pedagogical model in which the typical lecture and homework elements of a course are </a:t>
            </a:r>
            <a:r>
              <a:rPr lang="en-US" sz="2800" dirty="0" smtClean="0">
                <a:latin typeface="Franklin Gothic Book" panose="020B0503020102020204" pitchFamily="34" charset="0"/>
              </a:rPr>
              <a:t>reversed.</a:t>
            </a:r>
            <a:endParaRPr lang="en-US" sz="28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324600"/>
            <a:ext cx="7664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ranklin Gothic Book" panose="020B0503020102020204" pitchFamily="34" charset="0"/>
              </a:rPr>
              <a:t>Copyright 2012 EDUCASE. This work is licensed under a Creative Commons Attribution-Non-</a:t>
            </a:r>
            <a:r>
              <a:rPr lang="en-US" sz="1050" dirty="0" err="1">
                <a:latin typeface="Franklin Gothic Book" panose="020B0503020102020204" pitchFamily="34" charset="0"/>
              </a:rPr>
              <a:t>Commerical</a:t>
            </a:r>
            <a:r>
              <a:rPr lang="en-US" sz="1050" dirty="0">
                <a:latin typeface="Franklin Gothic Book" panose="020B0503020102020204" pitchFamily="34" charset="0"/>
              </a:rPr>
              <a:t>-</a:t>
            </a:r>
            <a:r>
              <a:rPr lang="en-US" sz="1050" dirty="0" err="1">
                <a:latin typeface="Franklin Gothic Book" panose="020B0503020102020204" pitchFamily="34" charset="0"/>
              </a:rPr>
              <a:t>NoDerivs</a:t>
            </a:r>
            <a:r>
              <a:rPr lang="en-US" sz="1050" dirty="0">
                <a:latin typeface="Franklin Gothic Book" panose="020B0503020102020204" pitchFamily="34" charset="0"/>
              </a:rPr>
              <a:t> 3.0 License.  </a:t>
            </a:r>
            <a:r>
              <a:rPr lang="en-US" sz="1050" u="sng" dirty="0">
                <a:latin typeface="Franklin Gothic Book" panose="020B0503020102020204" pitchFamily="34" charset="0"/>
              </a:rPr>
              <a:t>http://creativecommons.org/licenses/by-nc-nd/3.0/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4486557">
            <a:off x="5497562" y="2303646"/>
            <a:ext cx="5073753" cy="741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cap="none" dirty="0" smtClean="0">
                <a:latin typeface="Franklin Gothic Demi" panose="020B0703020102020204" pitchFamily="34" charset="0"/>
              </a:rPr>
              <a:t>    What is It?       How Does It Work?</a:t>
            </a:r>
            <a:endParaRPr lang="en-US" sz="4400" cap="none" dirty="0">
              <a:latin typeface="Franklin Gothic Demi" panose="020B0703020102020204" pitchFamily="34" charset="0"/>
            </a:endParaRPr>
          </a:p>
        </p:txBody>
      </p:sp>
      <p:pic>
        <p:nvPicPr>
          <p:cNvPr id="6" name="Picture 18" descr="C:\Users\brownslb\AppData\Local\Microsoft\Windows\Temporary Internet Files\Content.IE5\UCMPKWTU\MP90043101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8"/>
          <a:stretch/>
        </p:blipFill>
        <p:spPr bwMode="auto">
          <a:xfrm rot="-900000">
            <a:off x="1021705" y="591853"/>
            <a:ext cx="3204261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47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932581">
            <a:off x="338637" y="4283880"/>
            <a:ext cx="5349240" cy="77743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>
                <a:latin typeface="Franklin Gothic Demi" panose="020B0703020102020204" pitchFamily="34" charset="0"/>
              </a:rPr>
              <a:t> Who’s Doing It?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5836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A growing number of higher education individual faculty have begun using the flipped model in their </a:t>
            </a:r>
            <a:r>
              <a:rPr lang="en-US" sz="2400" dirty="0" smtClean="0">
                <a:latin typeface="Franklin Gothic Book" panose="020B0503020102020204" pitchFamily="34" charset="0"/>
              </a:rPr>
              <a:t>courses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6172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Copyright 2012 EDUCASE. This work is licensed under a Creative Commons Attribution-Non-</a:t>
            </a:r>
            <a:r>
              <a:rPr lang="en-US" sz="1000" dirty="0" err="1">
                <a:latin typeface="Franklin Gothic Book" panose="020B0503020102020204" pitchFamily="34" charset="0"/>
              </a:rPr>
              <a:t>Commerical</a:t>
            </a:r>
            <a:r>
              <a:rPr lang="en-US" sz="1000" dirty="0">
                <a:latin typeface="Franklin Gothic Book" panose="020B0503020102020204" pitchFamily="34" charset="0"/>
              </a:rPr>
              <a:t>-</a:t>
            </a:r>
            <a:r>
              <a:rPr lang="en-US" sz="1000" dirty="0" err="1">
                <a:latin typeface="Franklin Gothic Book" panose="020B0503020102020204" pitchFamily="34" charset="0"/>
              </a:rPr>
              <a:t>NoDerivs</a:t>
            </a:r>
            <a:r>
              <a:rPr lang="en-US" sz="1000" dirty="0">
                <a:latin typeface="Franklin Gothic Book" panose="020B0503020102020204" pitchFamily="34" charset="0"/>
              </a:rPr>
              <a:t> 3.0 License.  </a:t>
            </a:r>
            <a:r>
              <a:rPr lang="en-US" sz="1000" u="sng" dirty="0">
                <a:latin typeface="Franklin Gothic Book" panose="020B0503020102020204" pitchFamily="34" charset="0"/>
                <a:hlinkClick r:id="rId2"/>
              </a:rPr>
              <a:t>http://</a:t>
            </a:r>
            <a:r>
              <a:rPr lang="en-US" sz="1000" u="sng" dirty="0" smtClean="0">
                <a:latin typeface="Franklin Gothic Book" panose="020B0503020102020204" pitchFamily="34" charset="0"/>
                <a:hlinkClick r:id="rId2"/>
              </a:rPr>
              <a:t>creativecommons.org/licenses/by-nc-nd/3.0/</a:t>
            </a:r>
            <a:r>
              <a:rPr lang="en-US" sz="1000" dirty="0">
                <a:latin typeface="Franklin Gothic Book" panose="020B0503020102020204" pitchFamily="34" charset="0"/>
              </a:rPr>
              <a:t> </a:t>
            </a:r>
            <a:r>
              <a:rPr lang="en-US" sz="1000" dirty="0" smtClean="0">
                <a:latin typeface="Franklin Gothic Book" panose="020B0503020102020204" pitchFamily="34" charset="0"/>
              </a:rPr>
              <a:t>  Clipart Copyright 2010 Microsoft.com</a:t>
            </a:r>
            <a:endParaRPr lang="en-US" sz="10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4215085"/>
              </p:ext>
            </p:extLst>
          </p:nvPr>
        </p:nvGraphicFramePr>
        <p:xfrm>
          <a:off x="3926793" y="609600"/>
          <a:ext cx="4607607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3882689"/>
            <a:ext cx="378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Flipped Learning in Higher 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22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4939080" y="2049722"/>
            <a:ext cx="5194516" cy="14356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FFFF"/>
                </a:solidFill>
                <a:latin typeface="Franklin Gothic Demi" panose="020B0703020102020204" pitchFamily="34" charset="0"/>
              </a:rPr>
              <a:t>What’s the Value of Flipping a Classroom?</a:t>
            </a:r>
            <a:endParaRPr lang="en-US" sz="4000" dirty="0">
              <a:solidFill>
                <a:srgbClr val="00FF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520781" y="3916918"/>
            <a:ext cx="6457310" cy="251910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“The value of a flipped class is in the repurposing of class time into a workshop where students can inquire about lecture content, test their skills in applying knowledge, and interact with one another in hands-on-activities.”</a:t>
            </a:r>
          </a:p>
          <a:p>
            <a:pPr marL="0" indent="0" algn="r">
              <a:buNone/>
            </a:pPr>
            <a:r>
              <a:rPr lang="en-US" dirty="0" smtClean="0">
                <a:latin typeface="Franklin Gothic Book" panose="020B0503020102020204" pitchFamily="34" charset="0"/>
              </a:rPr>
              <a:t>- EDUCAUSE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7" b="17972"/>
          <a:stretch/>
        </p:blipFill>
        <p:spPr>
          <a:xfrm rot="20727541">
            <a:off x="1178773" y="780655"/>
            <a:ext cx="4878673" cy="2905622"/>
          </a:xfrm>
          <a:prstGeom prst="rect">
            <a:avLst/>
          </a:prstGeom>
          <a:ln w="28575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71451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anose="020B0703020102020204" pitchFamily="34" charset="0"/>
              </a:rPr>
              <a:t>Flipped Library Orientations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10838" y="1073245"/>
            <a:ext cx="4791201" cy="7598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ranklin Gothic Demi" panose="020B0703020102020204" pitchFamily="34" charset="0"/>
              </a:rPr>
              <a:t>Spring Semester 2014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484409" y="2423204"/>
            <a:ext cx="6109176" cy="2569808"/>
          </a:xfrm>
        </p:spPr>
      </p:pic>
    </p:spTree>
    <p:extLst>
      <p:ext uri="{BB962C8B-B14F-4D97-AF65-F5344CB8AC3E}">
        <p14:creationId xmlns:p14="http://schemas.microsoft.com/office/powerpoint/2010/main" val="239340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645"/>
            <a:ext cx="7467600" cy="58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000">
            <a:off x="656203" y="1092815"/>
            <a:ext cx="7601753" cy="44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7143881">
            <a:off x="4061735" y="3140226"/>
            <a:ext cx="7190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Franklin Gothic Demi" panose="020B0703020102020204" pitchFamily="34" charset="0"/>
              </a:rPr>
              <a:t>The Good, the Bad, and the PowerPoint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5943600" cy="44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5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1132</TotalTime>
  <Words>389</Words>
  <Application>Microsoft Office PowerPoint</Application>
  <PresentationFormat>On-screen Show (4:3)</PresentationFormat>
  <Paragraphs>59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Kilter</vt:lpstr>
      <vt:lpstr>FLIPPED CLASSROOM</vt:lpstr>
      <vt:lpstr>Partnerships Between Faculty &amp; Students</vt:lpstr>
      <vt:lpstr>PowerPoint Presentation</vt:lpstr>
      <vt:lpstr>PowerPoint Presentation</vt:lpstr>
      <vt:lpstr>What’s the Value of Flipping a Classroom?</vt:lpstr>
      <vt:lpstr>Flipped Library Orientations</vt:lpstr>
      <vt:lpstr>PowerPoint Presentation</vt:lpstr>
      <vt:lpstr>PowerPoint Presentation</vt:lpstr>
      <vt:lpstr>PowerPoint Presentation</vt:lpstr>
      <vt:lpstr>PowerPoint Presentation</vt:lpstr>
      <vt:lpstr>Interaction That Enhances Learning</vt:lpstr>
      <vt:lpstr>Questions?</vt:lpstr>
      <vt:lpstr>PowerPoint Presentation</vt:lpstr>
      <vt:lpstr>PowerPoint Presentation</vt:lpstr>
    </vt:vector>
  </TitlesOfParts>
  <Company>Greenville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GTC User</dc:creator>
  <cp:lastModifiedBy>GTC User</cp:lastModifiedBy>
  <cp:revision>127</cp:revision>
  <dcterms:created xsi:type="dcterms:W3CDTF">2014-06-23T19:45:38Z</dcterms:created>
  <dcterms:modified xsi:type="dcterms:W3CDTF">2014-11-03T13:57:59Z</dcterms:modified>
</cp:coreProperties>
</file>